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7" r:id="rId3"/>
    <p:sldId id="272" r:id="rId4"/>
    <p:sldId id="273" r:id="rId5"/>
    <p:sldId id="276" r:id="rId6"/>
    <p:sldId id="277" r:id="rId7"/>
    <p:sldId id="274" r:id="rId8"/>
    <p:sldId id="278" r:id="rId9"/>
    <p:sldId id="275" r:id="rId10"/>
    <p:sldId id="279" r:id="rId11"/>
    <p:sldId id="280" r:id="rId12"/>
    <p:sldId id="281" r:id="rId13"/>
    <p:sldId id="283" r:id="rId14"/>
    <p:sldId id="282" r:id="rId15"/>
    <p:sldId id="284" r:id="rId16"/>
    <p:sldId id="286" r:id="rId17"/>
    <p:sldId id="285" r:id="rId18"/>
    <p:sldId id="287" r:id="rId19"/>
    <p:sldId id="288" r:id="rId20"/>
    <p:sldId id="289" r:id="rId21"/>
    <p:sldId id="290" r:id="rId22"/>
    <p:sldId id="291" r:id="rId23"/>
    <p:sldId id="292" r:id="rId24"/>
    <p:sldId id="293" r:id="rId25"/>
    <p:sldId id="294" r:id="rId26"/>
    <p:sldId id="295"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62" y="39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9CD94-B3F4-428F-ADA9-1753B77132F1}" type="datetimeFigureOut">
              <a:rPr lang="zh-CN" altLang="en-US" smtClean="0"/>
              <a:t>2019/9/12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1B6D2-5F0B-4F0A-AE28-015B1673EAB1}" type="slidenum">
              <a:rPr lang="zh-CN" altLang="en-US" smtClean="0"/>
              <a:t>‹#›</a:t>
            </a:fld>
            <a:endParaRPr lang="zh-CN" altLang="en-US"/>
          </a:p>
        </p:txBody>
      </p:sp>
    </p:spTree>
    <p:extLst>
      <p:ext uri="{BB962C8B-B14F-4D97-AF65-F5344CB8AC3E}">
        <p14:creationId xmlns:p14="http://schemas.microsoft.com/office/powerpoint/2010/main" val="11987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1B6D2-5F0B-4F0A-AE28-015B1673EAB1}" type="slidenum">
              <a:rPr lang="zh-CN" altLang="en-US" smtClean="0"/>
              <a:t>4</a:t>
            </a:fld>
            <a:endParaRPr lang="zh-CN" altLang="en-US"/>
          </a:p>
        </p:txBody>
      </p:sp>
    </p:spTree>
    <p:extLst>
      <p:ext uri="{BB962C8B-B14F-4D97-AF65-F5344CB8AC3E}">
        <p14:creationId xmlns:p14="http://schemas.microsoft.com/office/powerpoint/2010/main" val="20938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1B6D2-5F0B-4F0A-AE28-015B1673EAB1}" type="slidenum">
              <a:rPr lang="zh-CN" altLang="en-US" smtClean="0"/>
              <a:t>7</a:t>
            </a:fld>
            <a:endParaRPr lang="zh-CN" altLang="en-US"/>
          </a:p>
        </p:txBody>
      </p:sp>
    </p:spTree>
    <p:extLst>
      <p:ext uri="{BB962C8B-B14F-4D97-AF65-F5344CB8AC3E}">
        <p14:creationId xmlns:p14="http://schemas.microsoft.com/office/powerpoint/2010/main" val="397628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dist2</a:t>
            </a:r>
            <a:r>
              <a:rPr lang="zh-CN" altLang="en-US" dirty="0"/>
              <a:t>后面详述</a:t>
            </a:r>
          </a:p>
        </p:txBody>
      </p:sp>
      <p:sp>
        <p:nvSpPr>
          <p:cNvPr id="4" name="灯片编号占位符 3"/>
          <p:cNvSpPr>
            <a:spLocks noGrp="1"/>
          </p:cNvSpPr>
          <p:nvPr>
            <p:ph type="sldNum" sz="quarter" idx="5"/>
          </p:nvPr>
        </p:nvSpPr>
        <p:spPr/>
        <p:txBody>
          <a:bodyPr/>
          <a:lstStyle/>
          <a:p>
            <a:fld id="{BC61B6D2-5F0B-4F0A-AE28-015B1673EAB1}" type="slidenum">
              <a:rPr lang="zh-CN" altLang="en-US" smtClean="0"/>
              <a:t>10</a:t>
            </a:fld>
            <a:endParaRPr lang="zh-CN" altLang="en-US"/>
          </a:p>
        </p:txBody>
      </p:sp>
    </p:spTree>
    <p:extLst>
      <p:ext uri="{BB962C8B-B14F-4D97-AF65-F5344CB8AC3E}">
        <p14:creationId xmlns:p14="http://schemas.microsoft.com/office/powerpoint/2010/main" val="377732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v_offset</a:t>
            </a:r>
            <a:r>
              <a:rPr lang="en-US" altLang="zh-CN" dirty="0"/>
              <a:t> </a:t>
            </a:r>
            <a:r>
              <a:rPr lang="zh-CN" altLang="en-US" dirty="0"/>
              <a:t>与</a:t>
            </a:r>
            <a:r>
              <a:rPr lang="en-US" altLang="zh-CN" dirty="0" err="1"/>
              <a:t>textureIndex</a:t>
            </a:r>
            <a:r>
              <a:rPr lang="zh-CN" altLang="en-US" dirty="0"/>
              <a:t>相关，由于</a:t>
            </a:r>
            <a:r>
              <a:rPr lang="en-US" altLang="zh-CN" dirty="0" err="1"/>
              <a:t>textureAtlas</a:t>
            </a:r>
            <a:r>
              <a:rPr lang="zh-CN" altLang="en-US" dirty="0"/>
              <a:t>的深度与长宽不同，每一个</a:t>
            </a:r>
            <a:r>
              <a:rPr lang="en-US" altLang="zh-CN" dirty="0"/>
              <a:t>texture</a:t>
            </a:r>
            <a:r>
              <a:rPr lang="zh-CN" altLang="en-US" dirty="0"/>
              <a:t>的实际</a:t>
            </a:r>
            <a:r>
              <a:rPr lang="en-US" altLang="zh-CN" dirty="0" err="1"/>
              <a:t>uv</a:t>
            </a:r>
            <a:r>
              <a:rPr lang="zh-CN" altLang="en-US" dirty="0"/>
              <a:t>范围只对应其中的一小部分，需要计算一个</a:t>
            </a:r>
            <a:r>
              <a:rPr lang="en-US" altLang="zh-CN" dirty="0"/>
              <a:t>offset</a:t>
            </a:r>
            <a:r>
              <a:rPr lang="zh-CN" altLang="en-US" dirty="0"/>
              <a:t>代表</a:t>
            </a:r>
            <a:r>
              <a:rPr lang="en-US" altLang="zh-CN" dirty="0"/>
              <a:t>texture</a:t>
            </a:r>
            <a:r>
              <a:rPr lang="zh-CN" altLang="en-US" dirty="0"/>
              <a:t>在整体中的深度偏移</a:t>
            </a:r>
          </a:p>
        </p:txBody>
      </p:sp>
      <p:sp>
        <p:nvSpPr>
          <p:cNvPr id="4" name="灯片编号占位符 3"/>
          <p:cNvSpPr>
            <a:spLocks noGrp="1"/>
          </p:cNvSpPr>
          <p:nvPr>
            <p:ph type="sldNum" sz="quarter" idx="5"/>
          </p:nvPr>
        </p:nvSpPr>
        <p:spPr/>
        <p:txBody>
          <a:bodyPr/>
          <a:lstStyle/>
          <a:p>
            <a:fld id="{BC61B6D2-5F0B-4F0A-AE28-015B1673EAB1}" type="slidenum">
              <a:rPr lang="zh-CN" altLang="en-US" smtClean="0"/>
              <a:t>11</a:t>
            </a:fld>
            <a:endParaRPr lang="zh-CN" altLang="en-US"/>
          </a:p>
        </p:txBody>
      </p:sp>
    </p:spTree>
    <p:extLst>
      <p:ext uri="{BB962C8B-B14F-4D97-AF65-F5344CB8AC3E}">
        <p14:creationId xmlns:p14="http://schemas.microsoft.com/office/powerpoint/2010/main" val="1815264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a:t>
            </a:r>
            <a:r>
              <a:rPr lang="en-US" altLang="zh-CN" dirty="0" err="1"/>
              <a:t>Moire</a:t>
            </a:r>
            <a:r>
              <a:rPr lang="zh-CN" altLang="en-US" dirty="0"/>
              <a:t>效应，这个暂时没思考解决办法</a:t>
            </a:r>
          </a:p>
        </p:txBody>
      </p:sp>
      <p:sp>
        <p:nvSpPr>
          <p:cNvPr id="4" name="灯片编号占位符 3"/>
          <p:cNvSpPr>
            <a:spLocks noGrp="1"/>
          </p:cNvSpPr>
          <p:nvPr>
            <p:ph type="sldNum" sz="quarter" idx="5"/>
          </p:nvPr>
        </p:nvSpPr>
        <p:spPr/>
        <p:txBody>
          <a:bodyPr/>
          <a:lstStyle/>
          <a:p>
            <a:fld id="{BC61B6D2-5F0B-4F0A-AE28-015B1673EAB1}" type="slidenum">
              <a:rPr lang="zh-CN" altLang="en-US" smtClean="0"/>
              <a:t>22</a:t>
            </a:fld>
            <a:endParaRPr lang="zh-CN" altLang="en-US"/>
          </a:p>
        </p:txBody>
      </p:sp>
    </p:spTree>
    <p:extLst>
      <p:ext uri="{BB962C8B-B14F-4D97-AF65-F5344CB8AC3E}">
        <p14:creationId xmlns:p14="http://schemas.microsoft.com/office/powerpoint/2010/main" val="284439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1B6D2-5F0B-4F0A-AE28-015B1673EAB1}" type="slidenum">
              <a:rPr lang="zh-CN" altLang="en-US" smtClean="0"/>
              <a:t>24</a:t>
            </a:fld>
            <a:endParaRPr lang="zh-CN" altLang="en-US"/>
          </a:p>
        </p:txBody>
      </p:sp>
    </p:spTree>
    <p:extLst>
      <p:ext uri="{BB962C8B-B14F-4D97-AF65-F5344CB8AC3E}">
        <p14:creationId xmlns:p14="http://schemas.microsoft.com/office/powerpoint/2010/main" val="374186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07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570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939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270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164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9/12/2019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3928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9/12/2019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5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9/12/2019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45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863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1D8BD707-D9CF-40AE-B4C6-C98DA3205C09}" type="datetimeFigureOut">
              <a:rPr lang="en-US" smtClean="0"/>
              <a:pPr/>
              <a:t>9/12/2019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270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1D8BD707-D9CF-40AE-B4C6-C98DA3205C09}" type="datetimeFigureOut">
              <a:rPr lang="en-US" smtClean="0"/>
              <a:pPr/>
              <a:t>9/12/2019</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656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D8BD707-D9CF-40AE-B4C6-C98DA3205C09}" type="datetimeFigureOut">
              <a:rPr lang="en-US" smtClean="0"/>
              <a:pPr/>
              <a:t>9/12/2019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399518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00" y="1298448"/>
            <a:ext cx="8004048" cy="3255264"/>
          </a:xfrm>
        </p:spPr>
        <p:txBody>
          <a:bodyPr>
            <a:normAutofit fontScale="90000"/>
          </a:bodyPr>
          <a:lstStyle/>
          <a:p>
            <a:pPr algn="r"/>
            <a:br>
              <a:rPr lang="en-US" altLang="zh-CN" sz="4400" dirty="0"/>
            </a:br>
            <a:br>
              <a:rPr lang="en-US" altLang="zh-CN" sz="4400" dirty="0"/>
            </a:br>
            <a:r>
              <a:rPr lang="en-US" altLang="zh-CN" sz="4400" dirty="0"/>
              <a:t>Utility of Global Distance Field in Shadowing</a:t>
            </a:r>
            <a:br>
              <a:rPr lang="en-US" altLang="zh-CN" sz="4400" dirty="0"/>
            </a:br>
            <a:r>
              <a:rPr lang="en-US" altLang="zh-CN" sz="4400" dirty="0"/>
              <a:t>NetEase Summer Internship Show 2019-08-08
</a:t>
            </a:r>
            <a:endParaRPr lang="zh-CN" altLang="en-US" dirty="0"/>
          </a:p>
        </p:txBody>
      </p:sp>
      <p:sp>
        <p:nvSpPr>
          <p:cNvPr id="3" name="副标题 2"/>
          <p:cNvSpPr>
            <a:spLocks noGrp="1"/>
          </p:cNvSpPr>
          <p:nvPr>
            <p:ph type="subTitle" idx="1"/>
          </p:nvPr>
        </p:nvSpPr>
        <p:spPr/>
        <p:txBody>
          <a:bodyPr>
            <a:normAutofit fontScale="70000" lnSpcReduction="20000"/>
          </a:bodyPr>
          <a:lstStyle/>
          <a:p>
            <a:pPr algn="r"/>
            <a:endParaRPr lang="en-US" altLang="zh-CN" dirty="0"/>
          </a:p>
          <a:p>
            <a:pPr algn="r"/>
            <a:r>
              <a:rPr lang="zh-CN" altLang="en-US" dirty="0"/>
              <a:t>导师：聂明华</a:t>
            </a:r>
            <a:endParaRPr lang="en-US" altLang="zh-CN" dirty="0"/>
          </a:p>
          <a:p>
            <a:pPr algn="r"/>
            <a:r>
              <a:rPr lang="zh-CN" altLang="en-US" dirty="0"/>
              <a:t>周洋 </a:t>
            </a:r>
            <a:r>
              <a:rPr lang="en-US" altLang="zh-CN" dirty="0"/>
              <a:t>HZS13760</a:t>
            </a:r>
          </a:p>
          <a:p>
            <a:pPr algn="r"/>
            <a:endParaRPr lang="zh-CN" altLang="en-US" dirty="0"/>
          </a:p>
        </p:txBody>
      </p:sp>
    </p:spTree>
    <p:extLst>
      <p:ext uri="{BB962C8B-B14F-4D97-AF65-F5344CB8AC3E}">
        <p14:creationId xmlns:p14="http://schemas.microsoft.com/office/powerpoint/2010/main" val="1323776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7A35B-7932-4583-951E-200F53974A1E}"/>
              </a:ext>
            </a:extLst>
          </p:cNvPr>
          <p:cNvSpPr>
            <a:spLocks noGrp="1"/>
          </p:cNvSpPr>
          <p:nvPr>
            <p:ph type="title"/>
          </p:nvPr>
        </p:nvSpPr>
        <p:spPr/>
        <p:txBody>
          <a:bodyPr/>
          <a:lstStyle/>
          <a:p>
            <a:pPr algn="ctr"/>
            <a:r>
              <a:rPr lang="zh-CN" altLang="en-US" dirty="0"/>
              <a:t>全局距离场</a:t>
            </a:r>
            <a:br>
              <a:rPr lang="en-US" altLang="zh-CN" dirty="0"/>
            </a:br>
            <a:r>
              <a:rPr lang="zh-CN" altLang="en-US" dirty="0"/>
              <a:t>计算与更新</a:t>
            </a:r>
          </a:p>
        </p:txBody>
      </p:sp>
      <p:sp>
        <p:nvSpPr>
          <p:cNvPr id="3" name="内容占位符 2">
            <a:extLst>
              <a:ext uri="{FF2B5EF4-FFF2-40B4-BE49-F238E27FC236}">
                <a16:creationId xmlns:a16="http://schemas.microsoft.com/office/drawing/2014/main" id="{73F96C3E-5A5E-4186-AAEE-1AECE02A403A}"/>
              </a:ext>
            </a:extLst>
          </p:cNvPr>
          <p:cNvSpPr>
            <a:spLocks noGrp="1"/>
          </p:cNvSpPr>
          <p:nvPr>
            <p:ph idx="1"/>
          </p:nvPr>
        </p:nvSpPr>
        <p:spPr>
          <a:xfrm>
            <a:off x="3869268" y="864108"/>
            <a:ext cx="6417732" cy="1650492"/>
          </a:xfrm>
        </p:spPr>
        <p:txBody>
          <a:bodyPr>
            <a:normAutofit lnSpcReduction="10000"/>
          </a:bodyPr>
          <a:lstStyle/>
          <a:p>
            <a:pPr marL="0" indent="0">
              <a:buNone/>
            </a:pPr>
            <a:r>
              <a:rPr lang="en-US" altLang="zh-CN" dirty="0" err="1"/>
              <a:t>GDFUpdate.shader</a:t>
            </a:r>
            <a:r>
              <a:rPr lang="en-US" altLang="zh-CN" dirty="0"/>
              <a:t>:
For each fragment, get its </a:t>
            </a:r>
            <a:r>
              <a:rPr lang="en-US" altLang="zh-CN" dirty="0" err="1"/>
              <a:t>uv</a:t>
            </a:r>
            <a:r>
              <a:rPr lang="en-US" altLang="zh-CN" dirty="0"/>
              <a:t> coordinates and transform to the world coordinates of the GDF </a:t>
            </a:r>
            <a:r>
              <a:rPr lang="en-US" altLang="zh-CN" dirty="0" err="1"/>
              <a:t>carnouspresses</a:t>
            </a:r>
            <a:r>
              <a:rPr lang="en-US" altLang="zh-CN" dirty="0"/>
              <a:t> it represents (replace with p below)
</a:t>
            </a:r>
          </a:p>
        </p:txBody>
      </p:sp>
      <p:pic>
        <p:nvPicPr>
          <p:cNvPr id="4" name="图片 3">
            <a:extLst>
              <a:ext uri="{FF2B5EF4-FFF2-40B4-BE49-F238E27FC236}">
                <a16:creationId xmlns:a16="http://schemas.microsoft.com/office/drawing/2014/main" id="{E4BB2E97-F3BA-4CD9-B860-836F8F17661F}"/>
              </a:ext>
            </a:extLst>
          </p:cNvPr>
          <p:cNvPicPr>
            <a:picLocks noChangeAspect="1"/>
          </p:cNvPicPr>
          <p:nvPr/>
        </p:nvPicPr>
        <p:blipFill>
          <a:blip r:embed="rId3"/>
          <a:stretch>
            <a:fillRect/>
          </a:stretch>
        </p:blipFill>
        <p:spPr>
          <a:xfrm>
            <a:off x="9000068" y="2202250"/>
            <a:ext cx="2080419" cy="1332288"/>
          </a:xfrm>
          <a:prstGeom prst="rect">
            <a:avLst/>
          </a:prstGeom>
        </p:spPr>
      </p:pic>
      <p:sp>
        <p:nvSpPr>
          <p:cNvPr id="5" name="矩形 4">
            <a:extLst>
              <a:ext uri="{FF2B5EF4-FFF2-40B4-BE49-F238E27FC236}">
                <a16:creationId xmlns:a16="http://schemas.microsoft.com/office/drawing/2014/main" id="{997A3858-4431-489C-9EFE-041474E2B624}"/>
              </a:ext>
            </a:extLst>
          </p:cNvPr>
          <p:cNvSpPr/>
          <p:nvPr/>
        </p:nvSpPr>
        <p:spPr>
          <a:xfrm>
            <a:off x="3869268" y="2630269"/>
            <a:ext cx="5106193" cy="1077218"/>
          </a:xfrm>
          <a:prstGeom prst="rect">
            <a:avLst/>
          </a:prstGeom>
        </p:spPr>
        <p:txBody>
          <a:bodyPr wrap="square">
            <a:spAutoFit/>
          </a:bodyPr>
          <a:lstStyle/>
          <a:p>
            <a:pPr marL="182880" indent="-182880" defTabSz="914400">
              <a:lnSpc>
                <a:spcPct val="90000"/>
              </a:lnSpc>
              <a:spcBef>
                <a:spcPts val="1200"/>
              </a:spcBef>
              <a:buClr>
                <a:schemeClr val="accent1"/>
              </a:buClr>
              <a:buFont typeface="Wingdings 2" pitchFamily="18" charset="2"/>
              <a:buChar char=""/>
            </a:pPr>
            <a:r>
              <a:rPr lang="en-US" altLang="zh-CN" sz="2000" dirty="0">
                <a:solidFill>
                  <a:schemeClr val="tx1">
                    <a:lumMod val="65000"/>
                    <a:lumOff val="35000"/>
                  </a:schemeClr>
                </a:solidFill>
              </a:rPr>
              <a:t>Define the </a:t>
            </a:r>
            <a:r>
              <a:rPr lang="en-US" altLang="zh-CN" sz="2000" dirty="0" err="1">
                <a:solidFill>
                  <a:schemeClr val="tx1">
                    <a:lumMod val="65000"/>
                    <a:lumOff val="35000"/>
                  </a:schemeClr>
                </a:solidFill>
              </a:rPr>
              <a:t>VolumeData</a:t>
            </a:r>
            <a:r>
              <a:rPr lang="en-US" altLang="zh-CN" sz="2000" dirty="0">
                <a:solidFill>
                  <a:schemeClr val="tx1">
                    <a:lumMod val="65000"/>
                    <a:lumOff val="35000"/>
                  </a:schemeClr>
                </a:solidFill>
              </a:rPr>
              <a:t> structure at the shader end in </a:t>
            </a:r>
            <a:r>
              <a:rPr lang="en-US" altLang="zh-CN" sz="2000" dirty="0" err="1">
                <a:solidFill>
                  <a:schemeClr val="tx1">
                    <a:lumMod val="65000"/>
                    <a:lumOff val="35000"/>
                  </a:schemeClr>
                </a:solidFill>
              </a:rPr>
              <a:t>GDFTexturing.hlsl</a:t>
            </a:r>
            <a:r>
              <a:rPr lang="en-US" altLang="zh-CN" sz="2000" dirty="0">
                <a:solidFill>
                  <a:schemeClr val="tx1">
                    <a:lumMod val="65000"/>
                    <a:lumOff val="35000"/>
                  </a:schemeClr>
                </a:solidFill>
              </a:rPr>
              <a:t>
</a:t>
            </a:r>
            <a:endParaRPr lang="zh-CN" altLang="en-US" sz="2000" dirty="0">
              <a:solidFill>
                <a:schemeClr val="tx1">
                  <a:lumMod val="65000"/>
                  <a:lumOff val="35000"/>
                </a:schemeClr>
              </a:solidFill>
            </a:endParaRPr>
          </a:p>
        </p:txBody>
      </p:sp>
      <p:sp>
        <p:nvSpPr>
          <p:cNvPr id="6" name="矩形 5">
            <a:extLst>
              <a:ext uri="{FF2B5EF4-FFF2-40B4-BE49-F238E27FC236}">
                <a16:creationId xmlns:a16="http://schemas.microsoft.com/office/drawing/2014/main" id="{5296F5A8-CF81-40BB-8699-440DC62BFD11}"/>
              </a:ext>
            </a:extLst>
          </p:cNvPr>
          <p:cNvSpPr/>
          <p:nvPr/>
        </p:nvSpPr>
        <p:spPr>
          <a:xfrm>
            <a:off x="4038600" y="3543005"/>
            <a:ext cx="7696200" cy="2523768"/>
          </a:xfrm>
          <a:prstGeom prst="rect">
            <a:avLst/>
          </a:prstGeom>
        </p:spPr>
        <p:txBody>
          <a:bodyPr wrap="square">
            <a:spAutoFit/>
          </a:bodyPr>
          <a:lstStyle/>
          <a:p>
            <a:pPr defTabSz="914400">
              <a:lnSpc>
                <a:spcPct val="90000"/>
              </a:lnSpc>
              <a:spcBef>
                <a:spcPts val="1200"/>
              </a:spcBef>
              <a:buClr>
                <a:schemeClr val="accent1"/>
              </a:buClr>
            </a:pPr>
            <a:r>
              <a:rPr lang="en-US" altLang="zh-CN" sz="2000" dirty="0">
                <a:solidFill>
                  <a:srgbClr val="0070C0"/>
                </a:solidFill>
              </a:rPr>
              <a:t>for</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vd</a:t>
            </a:r>
            <a:r>
              <a:rPr lang="en-US" altLang="zh-CN" sz="2000" dirty="0">
                <a:solidFill>
                  <a:schemeClr val="tx1">
                    <a:lumMod val="65000"/>
                    <a:lumOff val="35000"/>
                  </a:schemeClr>
                </a:solidFill>
              </a:rPr>
              <a:t> </a:t>
            </a:r>
            <a:r>
              <a:rPr lang="en-US" altLang="zh-CN" sz="2000" dirty="0">
                <a:solidFill>
                  <a:srgbClr val="0070C0"/>
                </a:solidFill>
              </a:rPr>
              <a:t>in</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StructuredBuffer</a:t>
            </a:r>
            <a:r>
              <a:rPr lang="en-US" altLang="zh-CN" sz="2000" dirty="0">
                <a:solidFill>
                  <a:schemeClr val="tx1">
                    <a:lumMod val="65000"/>
                    <a:lumOff val="35000"/>
                  </a:schemeClr>
                </a:solidFill>
              </a:rPr>
              <a:t>&lt;</a:t>
            </a:r>
            <a:r>
              <a:rPr lang="en-US" altLang="zh-CN" sz="2000" dirty="0" err="1">
                <a:solidFill>
                  <a:schemeClr val="tx1">
                    <a:lumMod val="65000"/>
                    <a:lumOff val="35000"/>
                  </a:schemeClr>
                </a:solidFill>
              </a:rPr>
              <a:t>VolumeData</a:t>
            </a:r>
            <a:r>
              <a:rPr lang="en-US" altLang="zh-CN" sz="2000" dirty="0">
                <a:solidFill>
                  <a:schemeClr val="tx1">
                    <a:lumMod val="65000"/>
                    <a:lumOff val="35000"/>
                  </a:schemeClr>
                </a:solidFill>
              </a:rPr>
              <a:t>&gt;) :</a:t>
            </a:r>
          </a:p>
          <a:p>
            <a:pPr marL="457200" lvl="2" defTabSz="914400">
              <a:lnSpc>
                <a:spcPct val="90000"/>
              </a:lnSpc>
              <a:spcBef>
                <a:spcPts val="1200"/>
              </a:spcBef>
              <a:buClr>
                <a:schemeClr val="accent1"/>
              </a:buClr>
            </a:pPr>
            <a:r>
              <a:rPr lang="en-US" altLang="zh-CN" sz="2000" dirty="0">
                <a:solidFill>
                  <a:srgbClr val="0070C0"/>
                </a:solidFill>
              </a:rPr>
              <a:t>if </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InsideAABB</a:t>
            </a:r>
            <a:r>
              <a:rPr lang="en-US" altLang="zh-CN" sz="2000" dirty="0">
                <a:solidFill>
                  <a:schemeClr val="tx1">
                    <a:lumMod val="65000"/>
                    <a:lumOff val="35000"/>
                  </a:schemeClr>
                </a:solidFill>
              </a:rPr>
              <a:t>(p, </a:t>
            </a:r>
            <a:r>
              <a:rPr lang="en-US" altLang="zh-CN" sz="2000" dirty="0" err="1">
                <a:solidFill>
                  <a:schemeClr val="tx1">
                    <a:lumMod val="65000"/>
                    <a:lumOff val="35000"/>
                  </a:schemeClr>
                </a:solidFill>
              </a:rPr>
              <a:t>vd</a:t>
            </a:r>
            <a:r>
              <a:rPr lang="en-US" altLang="zh-CN" sz="2000" dirty="0">
                <a:solidFill>
                  <a:schemeClr val="tx1">
                    <a:lumMod val="65000"/>
                    <a:lumOff val="35000"/>
                  </a:schemeClr>
                </a:solidFill>
              </a:rPr>
              <a:t>) ):</a:t>
            </a:r>
          </a:p>
          <a:p>
            <a:pPr marL="914400" lvl="4" defTabSz="914400">
              <a:lnSpc>
                <a:spcPct val="90000"/>
              </a:lnSpc>
              <a:spcBef>
                <a:spcPts val="1200"/>
              </a:spcBef>
              <a:buClr>
                <a:schemeClr val="accent1"/>
              </a:buClr>
            </a:pPr>
            <a:r>
              <a:rPr lang="en-US" altLang="zh-CN" sz="2000" dirty="0" err="1">
                <a:solidFill>
                  <a:schemeClr val="tx1">
                    <a:lumMod val="65000"/>
                    <a:lumOff val="35000"/>
                  </a:schemeClr>
                </a:solidFill>
              </a:rPr>
              <a:t>dist</a:t>
            </a:r>
            <a:r>
              <a:rPr lang="en-US" altLang="zh-CN" sz="2000" dirty="0">
                <a:solidFill>
                  <a:schemeClr val="tx1">
                    <a:lumMod val="65000"/>
                    <a:lumOff val="35000"/>
                  </a:schemeClr>
                </a:solidFill>
              </a:rPr>
              <a:t> = </a:t>
            </a:r>
            <a:r>
              <a:rPr lang="en-US" altLang="zh-CN" sz="2000" dirty="0" err="1">
                <a:solidFill>
                  <a:schemeClr val="tx1">
                    <a:lumMod val="65000"/>
                    <a:lumOff val="35000"/>
                  </a:schemeClr>
                </a:solidFill>
              </a:rPr>
              <a:t>SampleAtlas</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textureAtlas</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vd.TextureIndex</a:t>
            </a:r>
            <a:r>
              <a:rPr lang="en-US" altLang="zh-CN" sz="2000" dirty="0">
                <a:solidFill>
                  <a:schemeClr val="tx1">
                    <a:lumMod val="65000"/>
                    <a:lumOff val="35000"/>
                  </a:schemeClr>
                </a:solidFill>
              </a:rPr>
              <a:t>, p)</a:t>
            </a:r>
          </a:p>
          <a:p>
            <a:pPr marL="457200" lvl="2" defTabSz="914400">
              <a:lnSpc>
                <a:spcPct val="90000"/>
              </a:lnSpc>
              <a:spcBef>
                <a:spcPts val="1200"/>
              </a:spcBef>
              <a:buClr>
                <a:schemeClr val="accent1"/>
              </a:buClr>
            </a:pPr>
            <a:r>
              <a:rPr lang="en-US" altLang="zh-CN" sz="2000" dirty="0">
                <a:solidFill>
                  <a:srgbClr val="0070C0"/>
                </a:solidFill>
              </a:rPr>
              <a:t>else:</a:t>
            </a:r>
          </a:p>
          <a:p>
            <a:pPr marL="914400" lvl="3" defTabSz="914400">
              <a:lnSpc>
                <a:spcPct val="90000"/>
              </a:lnSpc>
              <a:spcBef>
                <a:spcPts val="1200"/>
              </a:spcBef>
              <a:buClr>
                <a:schemeClr val="accent1"/>
              </a:buClr>
            </a:pPr>
            <a:r>
              <a:rPr lang="en-US" altLang="zh-CN" sz="2000" dirty="0" err="1">
                <a:solidFill>
                  <a:schemeClr val="tx1">
                    <a:lumMod val="65000"/>
                    <a:lumOff val="35000"/>
                  </a:schemeClr>
                </a:solidFill>
              </a:rPr>
              <a:t>dist</a:t>
            </a:r>
            <a:r>
              <a:rPr lang="en-US" altLang="zh-CN" sz="2000" dirty="0">
                <a:solidFill>
                  <a:schemeClr val="tx1">
                    <a:lumMod val="65000"/>
                    <a:lumOff val="35000"/>
                  </a:schemeClr>
                </a:solidFill>
              </a:rPr>
              <a:t>, dist2</a:t>
            </a:r>
            <a:r>
              <a:rPr lang="en-US" altLang="zh-CN" sz="2000" baseline="30000" dirty="0">
                <a:solidFill>
                  <a:schemeClr val="tx1">
                    <a:lumMod val="65000"/>
                    <a:lumOff val="35000"/>
                  </a:schemeClr>
                </a:solidFill>
              </a:rPr>
              <a:t>*</a:t>
            </a:r>
            <a:r>
              <a:rPr lang="en-US" altLang="zh-CN" sz="2000" dirty="0">
                <a:solidFill>
                  <a:schemeClr val="tx1">
                    <a:lumMod val="65000"/>
                    <a:lumOff val="35000"/>
                  </a:schemeClr>
                </a:solidFill>
              </a:rPr>
              <a:t> = </a:t>
            </a:r>
            <a:r>
              <a:rPr lang="en-US" altLang="zh-CN" sz="2000" dirty="0" err="1">
                <a:solidFill>
                  <a:schemeClr val="tx1">
                    <a:lumMod val="65000"/>
                    <a:lumOff val="35000"/>
                  </a:schemeClr>
                </a:solidFill>
              </a:rPr>
              <a:t>GlobalAABBPlus</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textureAtlas</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vd.TextureIndex</a:t>
            </a:r>
            <a:r>
              <a:rPr lang="en-US" altLang="zh-CN" sz="2000" dirty="0">
                <a:solidFill>
                  <a:schemeClr val="tx1">
                    <a:lumMod val="65000"/>
                    <a:lumOff val="35000"/>
                  </a:schemeClr>
                </a:solidFill>
              </a:rPr>
              <a:t>, p)</a:t>
            </a:r>
          </a:p>
          <a:p>
            <a:pPr marL="457200" lvl="2" defTabSz="914400">
              <a:lnSpc>
                <a:spcPct val="90000"/>
              </a:lnSpc>
              <a:spcBef>
                <a:spcPts val="1200"/>
              </a:spcBef>
              <a:buClr>
                <a:schemeClr val="accent1"/>
              </a:buClr>
            </a:pPr>
            <a:r>
              <a:rPr lang="en-US" altLang="zh-CN" sz="2000" dirty="0" err="1">
                <a:solidFill>
                  <a:schemeClr val="tx1">
                    <a:lumMod val="65000"/>
                    <a:lumOff val="35000"/>
                  </a:schemeClr>
                </a:solidFill>
              </a:rPr>
              <a:t>minDist</a:t>
            </a:r>
            <a:r>
              <a:rPr lang="en-US" altLang="zh-CN" sz="2000" dirty="0">
                <a:solidFill>
                  <a:schemeClr val="tx1">
                    <a:lumMod val="65000"/>
                    <a:lumOff val="35000"/>
                  </a:schemeClr>
                </a:solidFill>
              </a:rPr>
              <a:t> = </a:t>
            </a:r>
            <a:r>
              <a:rPr lang="en-US" altLang="zh-CN" sz="2000" dirty="0">
                <a:solidFill>
                  <a:srgbClr val="0070C0"/>
                </a:solidFill>
              </a:rPr>
              <a:t>min</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dist</a:t>
            </a:r>
            <a:r>
              <a:rPr lang="en-US" altLang="zh-CN" sz="2000" dirty="0">
                <a:solidFill>
                  <a:schemeClr val="tx1">
                    <a:lumMod val="65000"/>
                    <a:lumOff val="35000"/>
                  </a:schemeClr>
                </a:solidFill>
              </a:rPr>
              <a:t>, </a:t>
            </a:r>
            <a:r>
              <a:rPr lang="en-US" altLang="zh-CN" sz="2000" dirty="0" err="1">
                <a:solidFill>
                  <a:schemeClr val="tx1">
                    <a:lumMod val="65000"/>
                    <a:lumOff val="35000"/>
                  </a:schemeClr>
                </a:solidFill>
              </a:rPr>
              <a:t>minDist</a:t>
            </a:r>
            <a:r>
              <a:rPr lang="en-US" altLang="zh-CN" sz="2000" dirty="0">
                <a:solidFill>
                  <a:schemeClr val="tx1">
                    <a:lumMod val="65000"/>
                    <a:lumOff val="35000"/>
                  </a:schemeClr>
                </a:solidFill>
              </a:rPr>
              <a:t>);</a:t>
            </a:r>
          </a:p>
        </p:txBody>
      </p:sp>
    </p:spTree>
    <p:extLst>
      <p:ext uri="{BB962C8B-B14F-4D97-AF65-F5344CB8AC3E}">
        <p14:creationId xmlns:p14="http://schemas.microsoft.com/office/powerpoint/2010/main" val="208686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B8382-2A85-4E69-9527-A32A462DDB9E}"/>
              </a:ext>
            </a:extLst>
          </p:cNvPr>
          <p:cNvSpPr>
            <a:spLocks noGrp="1"/>
          </p:cNvSpPr>
          <p:nvPr>
            <p:ph type="title"/>
          </p:nvPr>
        </p:nvSpPr>
        <p:spPr/>
        <p:txBody>
          <a:bodyPr/>
          <a:lstStyle/>
          <a:p>
            <a:pPr algn="ctr"/>
            <a:r>
              <a:rPr lang="zh-CN" altLang="en-US" dirty="0"/>
              <a:t>全局距离场</a:t>
            </a:r>
            <a:br>
              <a:rPr lang="en-US" altLang="zh-CN" dirty="0"/>
            </a:br>
            <a:r>
              <a:rPr lang="zh-CN" altLang="en-US" dirty="0"/>
              <a:t>计算与更新</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7A7F711-4573-446F-B1F1-58FF1354700D}"/>
                  </a:ext>
                </a:extLst>
              </p:cNvPr>
              <p:cNvSpPr>
                <a:spLocks noGrp="1"/>
              </p:cNvSpPr>
              <p:nvPr>
                <p:ph idx="1"/>
              </p:nvPr>
            </p:nvSpPr>
            <p:spPr>
              <a:xfrm>
                <a:off x="3862279" y="875775"/>
                <a:ext cx="7315200" cy="5120640"/>
              </a:xfrm>
            </p:spPr>
            <p:txBody>
              <a:bodyPr>
                <a:normAutofit lnSpcReduction="10000"/>
              </a:bodyPr>
              <a:lstStyle/>
              <a:p>
                <a:pPr marL="0" indent="0">
                  <a:buNone/>
                </a:pPr>
                <a:r>
                  <a:rPr lang="en-US" altLang="zh-CN" dirty="0"/>
                  <a:t>Some key calculation steps:
Uv coordinates from world coordinate p to local SDF:
</a:t>
                </a:r>
                <a14:m>
                  <m:oMath xmlns:m="http://schemas.openxmlformats.org/officeDocument/2006/math">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e>
                    </m:d>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M</m:t>
                                </m:r>
                              </m:e>
                              <m:sub>
                                <m:r>
                                  <a:rPr lang="en-US" altLang="zh-CN" b="0" i="1" dirty="0" smtClean="0">
                                    <a:latin typeface="Cambria Math" panose="02040503050406030204" pitchFamily="18" charset="0"/>
                                  </a:rPr>
                                  <m:t>𝑤</m:t>
                                </m:r>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𝑙</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v</m:t>
                                </m:r>
                              </m:e>
                              <m:sub>
                                <m:r>
                                  <m:rPr>
                                    <m:sty m:val="p"/>
                                  </m:rPr>
                                  <a:rPr lang="en-US" altLang="zh-CN" b="0" i="0" dirty="0" smtClean="0">
                                    <a:latin typeface="Cambria Math" panose="02040503050406030204" pitchFamily="18" charset="0"/>
                                  </a:rPr>
                                  <m:t>center</m:t>
                                </m:r>
                              </m:sub>
                            </m:sSub>
                          </m:e>
                        </m:d>
                      </m:num>
                      <m:den>
                        <m:sSub>
                          <m:sSubPr>
                            <m:ctrlPr>
                              <a:rPr lang="en-US" altLang="zh-CN" b="0" i="1" dirty="0" smtClean="0">
                                <a:latin typeface="Cambria Math" panose="02040503050406030204" pitchFamily="18" charset="0"/>
                              </a:rPr>
                            </m:ctrlPr>
                          </m:sSubPr>
                          <m:e>
                            <m:r>
                              <a:rPr lang="en-US" altLang="zh-CN" b="0" i="0" dirty="0" smtClean="0">
                                <a:latin typeface="Cambria Math" panose="02040503050406030204" pitchFamily="18" charset="0"/>
                              </a:rPr>
                              <m:t>2∙</m:t>
                            </m:r>
                            <m:r>
                              <m:rPr>
                                <m:sty m:val="p"/>
                              </m:rPr>
                              <a:rPr lang="en-US" altLang="zh-CN" b="0" i="0" dirty="0" smtClean="0">
                                <a:latin typeface="Cambria Math" panose="02040503050406030204" pitchFamily="18" charset="0"/>
                              </a:rPr>
                              <m:t>v</m:t>
                            </m:r>
                          </m:e>
                          <m:sub>
                            <m:r>
                              <m:rPr>
                                <m:sty m:val="p"/>
                              </m:rPr>
                              <a:rPr lang="en-US" altLang="zh-CN" b="0" i="0" dirty="0" smtClean="0">
                                <a:latin typeface="Cambria Math" panose="02040503050406030204" pitchFamily="18" charset="0"/>
                              </a:rPr>
                              <m:t>extent</m:t>
                            </m:r>
                          </m:sub>
                        </m:sSub>
                      </m:den>
                    </m:f>
                    <m:r>
                      <a:rPr lang="en-US" altLang="zh-CN" b="0" i="1" dirty="0" smtClean="0">
                        <a:latin typeface="Cambria Math" panose="02040503050406030204" pitchFamily="18" charset="0"/>
                      </a:rPr>
                      <m:t>+(0.5, 0.5, 0.5)</m:t>
                    </m:r>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v</m:t>
                        </m:r>
                      </m:e>
                      <m:sub>
                        <m:r>
                          <m:rPr>
                            <m:sty m:val="p"/>
                          </m:rPr>
                          <a:rPr lang="en-US" altLang="zh-CN" b="0" i="0" dirty="0" smtClean="0">
                            <a:latin typeface="Cambria Math" panose="02040503050406030204" pitchFamily="18" charset="0"/>
                          </a:rPr>
                          <m:t>offset</m:t>
                        </m:r>
                      </m:sub>
                    </m:sSub>
                  </m:oMath>
                </a14:m>
                <a:endParaRPr lang="en-US" altLang="zh-CN" dirty="0"/>
              </a:p>
              <a:p>
                <a:pPr>
                  <a:lnSpc>
                    <a:spcPct val="150000"/>
                  </a:lnSpc>
                </a:pPr>
                <a:r>
                  <a:rPr lang="en-US" altLang="zh-CN" dirty="0"/>
                  <a:t>The formula for calculating when the sampling point is not within AABB:</a:t>
                </a:r>
              </a:p>
              <a:p>
                <a:pPr>
                  <a:lnSpc>
                    <a:spcPct val="150000"/>
                  </a:lnSpc>
                </a:pPr>
                <a:endParaRPr lang="en-US" altLang="zh-CN"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𝐴𝐴𝐵𝐵</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𝑆𝐷𝐹</m:t>
                      </m:r>
                      <m:r>
                        <a:rPr lang="en-US" altLang="zh-CN" b="0" i="1" smtClean="0">
                          <a:latin typeface="Cambria Math" panose="02040503050406030204" pitchFamily="18" charset="0"/>
                        </a:rPr>
                        <m:t>(</m:t>
                      </m:r>
                      <m:r>
                        <a:rPr lang="en-US" altLang="zh-CN" b="0" i="1" smtClean="0">
                          <a:latin typeface="Cambria Math" panose="02040503050406030204" pitchFamily="18" charset="0"/>
                        </a:rPr>
                        <m:t>𝐴𝐴𝐵𝐵</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m:oMathPara>
                </a14:m>
                <a:endParaRPr lang="en-US" altLang="zh-CN" dirty="0"/>
              </a:p>
              <a:p>
                <a:pPr lvl="1">
                  <a:lnSpc>
                    <a:spcPct val="150000"/>
                  </a:lnSpc>
                </a:pPr>
                <a:r>
                  <a:rPr lang="en-US" altLang="zh-CN" dirty="0"/>
                  <a:t>Where the former </a:t>
                </a:r>
                <a:r>
                  <a:rPr lang="en-US" altLang="zh-CN" dirty="0" err="1"/>
                  <a:t>dist</a:t>
                </a:r>
                <a:r>
                  <a:rPr lang="en-US" altLang="zh-CN" dirty="0"/>
                  <a:t> is the distance from p to AABB, the latter is the sampling value of the intersection of p and AABB in the local SDF, the return value is the sum of the two
</a:t>
                </a:r>
              </a:p>
            </p:txBody>
          </p:sp>
        </mc:Choice>
        <mc:Fallback>
          <p:sp>
            <p:nvSpPr>
              <p:cNvPr id="3" name="内容占位符 2">
                <a:extLst>
                  <a:ext uri="{FF2B5EF4-FFF2-40B4-BE49-F238E27FC236}">
                    <a16:creationId xmlns:a16="http://schemas.microsoft.com/office/drawing/2014/main" id="{E7A7F711-4573-446F-B1F1-58FF1354700D}"/>
                  </a:ext>
                </a:extLst>
              </p:cNvPr>
              <p:cNvSpPr>
                <a:spLocks noGrp="1" noRot="1" noChangeAspect="1" noMove="1" noResize="1" noEditPoints="1" noAdjustHandles="1" noChangeArrowheads="1" noChangeShapeType="1" noTextEdit="1"/>
              </p:cNvSpPr>
              <p:nvPr>
                <p:ph idx="1"/>
              </p:nvPr>
            </p:nvSpPr>
            <p:spPr>
              <a:xfrm>
                <a:off x="3862279" y="875775"/>
                <a:ext cx="7315200" cy="5120640"/>
              </a:xfrm>
              <a:blipFill>
                <a:blip r:embed="rId3"/>
                <a:stretch>
                  <a:fillRect l="-917" r="-2000"/>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12D5C4FE-65BC-46AC-8662-6B672882988D}"/>
              </a:ext>
            </a:extLst>
          </p:cNvPr>
          <p:cNvGrpSpPr/>
          <p:nvPr/>
        </p:nvGrpSpPr>
        <p:grpSpPr>
          <a:xfrm>
            <a:off x="7228442" y="4800600"/>
            <a:ext cx="3954673" cy="3505200"/>
            <a:chOff x="7239000" y="4648200"/>
            <a:chExt cx="3954673" cy="3505200"/>
          </a:xfrm>
        </p:grpSpPr>
        <p:sp>
          <p:nvSpPr>
            <p:cNvPr id="4" name="矩形 3">
              <a:extLst>
                <a:ext uri="{FF2B5EF4-FFF2-40B4-BE49-F238E27FC236}">
                  <a16:creationId xmlns:a16="http://schemas.microsoft.com/office/drawing/2014/main" id="{11F4D837-E2DC-41A7-9D89-502E55381214}"/>
                </a:ext>
              </a:extLst>
            </p:cNvPr>
            <p:cNvSpPr/>
            <p:nvPr/>
          </p:nvSpPr>
          <p:spPr>
            <a:xfrm>
              <a:off x="7239000" y="5410200"/>
              <a:ext cx="3429000" cy="2743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576D150-357C-4CD4-A375-72F17EB5B1A7}"/>
                </a:ext>
              </a:extLst>
            </p:cNvPr>
            <p:cNvSpPr txBox="1"/>
            <p:nvPr/>
          </p:nvSpPr>
          <p:spPr>
            <a:xfrm>
              <a:off x="7239000" y="5463016"/>
              <a:ext cx="1358064" cy="646331"/>
            </a:xfrm>
            <a:prstGeom prst="rect">
              <a:avLst/>
            </a:prstGeom>
            <a:noFill/>
          </p:spPr>
          <p:txBody>
            <a:bodyPr wrap="none" rtlCol="0">
              <a:spAutoFit/>
            </a:bodyPr>
            <a:lstStyle/>
            <a:p>
              <a:r>
                <a:rPr lang="en-US" altLang="zh-CN" dirty="0"/>
                <a:t>AABB Inside
</a:t>
              </a:r>
              <a:endParaRPr lang="zh-CN" altLang="en-US" dirty="0"/>
            </a:p>
          </p:txBody>
        </p:sp>
        <p:cxnSp>
          <p:nvCxnSpPr>
            <p:cNvPr id="7" name="直接箭头连接符 6">
              <a:extLst>
                <a:ext uri="{FF2B5EF4-FFF2-40B4-BE49-F238E27FC236}">
                  <a16:creationId xmlns:a16="http://schemas.microsoft.com/office/drawing/2014/main" id="{C6C8D95D-2689-4E85-BDA5-EAB20FDDBC61}"/>
                </a:ext>
              </a:extLst>
            </p:cNvPr>
            <p:cNvCxnSpPr/>
            <p:nvPr/>
          </p:nvCxnSpPr>
          <p:spPr>
            <a:xfrm>
              <a:off x="9525000" y="4648200"/>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394EAFD-E745-4925-865F-F2D53AC9B6B9}"/>
                </a:ext>
              </a:extLst>
            </p:cNvPr>
            <p:cNvCxnSpPr>
              <a:cxnSpLocks/>
            </p:cNvCxnSpPr>
            <p:nvPr/>
          </p:nvCxnSpPr>
          <p:spPr>
            <a:xfrm flipH="1">
              <a:off x="9008532" y="5410200"/>
              <a:ext cx="516468"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等腰三角形 10">
              <a:extLst>
                <a:ext uri="{FF2B5EF4-FFF2-40B4-BE49-F238E27FC236}">
                  <a16:creationId xmlns:a16="http://schemas.microsoft.com/office/drawing/2014/main" id="{7A89DC8F-B05A-4679-B5C7-CC3ABB7F62EA}"/>
                </a:ext>
              </a:extLst>
            </p:cNvPr>
            <p:cNvSpPr/>
            <p:nvPr/>
          </p:nvSpPr>
          <p:spPr>
            <a:xfrm rot="19606505">
              <a:off x="8806856" y="5752754"/>
              <a:ext cx="355455" cy="48732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C78F09B-AE24-4C47-88B6-FE3D5637E456}"/>
                </a:ext>
              </a:extLst>
            </p:cNvPr>
            <p:cNvSpPr txBox="1"/>
            <p:nvPr/>
          </p:nvSpPr>
          <p:spPr>
            <a:xfrm>
              <a:off x="9601200" y="4876800"/>
              <a:ext cx="534121" cy="369332"/>
            </a:xfrm>
            <a:prstGeom prst="rect">
              <a:avLst/>
            </a:prstGeom>
            <a:noFill/>
          </p:spPr>
          <p:txBody>
            <a:bodyPr wrap="none" rtlCol="0">
              <a:spAutoFit/>
            </a:bodyPr>
            <a:lstStyle/>
            <a:p>
              <a:r>
                <a:rPr lang="en-US" altLang="zh-CN" dirty="0" err="1"/>
                <a:t>dist</a:t>
              </a:r>
              <a:endParaRPr lang="zh-CN" altLang="en-US" dirty="0"/>
            </a:p>
          </p:txBody>
        </p:sp>
        <p:sp>
          <p:nvSpPr>
            <p:cNvPr id="14" name="文本框 13">
              <a:extLst>
                <a:ext uri="{FF2B5EF4-FFF2-40B4-BE49-F238E27FC236}">
                  <a16:creationId xmlns:a16="http://schemas.microsoft.com/office/drawing/2014/main" id="{A08BDFF0-2AD2-42AB-A250-95BA583F52DF}"/>
                </a:ext>
              </a:extLst>
            </p:cNvPr>
            <p:cNvSpPr txBox="1"/>
            <p:nvPr/>
          </p:nvSpPr>
          <p:spPr>
            <a:xfrm>
              <a:off x="9327436" y="5627084"/>
              <a:ext cx="583814" cy="369332"/>
            </a:xfrm>
            <a:prstGeom prst="rect">
              <a:avLst/>
            </a:prstGeom>
            <a:noFill/>
          </p:spPr>
          <p:txBody>
            <a:bodyPr wrap="none" rtlCol="0">
              <a:spAutoFit/>
            </a:bodyPr>
            <a:lstStyle/>
            <a:p>
              <a:r>
                <a:rPr lang="en-US" altLang="zh-CN" dirty="0"/>
                <a:t>SDF</a:t>
              </a:r>
              <a:endParaRPr lang="zh-CN" altLang="en-US" dirty="0"/>
            </a:p>
          </p:txBody>
        </p:sp>
        <p:sp>
          <p:nvSpPr>
            <p:cNvPr id="16" name="文本框 15">
              <a:extLst>
                <a:ext uri="{FF2B5EF4-FFF2-40B4-BE49-F238E27FC236}">
                  <a16:creationId xmlns:a16="http://schemas.microsoft.com/office/drawing/2014/main" id="{739F76AB-69E9-4168-AB59-F2CF2AF22D3D}"/>
                </a:ext>
              </a:extLst>
            </p:cNvPr>
            <p:cNvSpPr txBox="1"/>
            <p:nvPr/>
          </p:nvSpPr>
          <p:spPr>
            <a:xfrm>
              <a:off x="10653140" y="5279395"/>
              <a:ext cx="540533" cy="261610"/>
            </a:xfrm>
            <a:prstGeom prst="rect">
              <a:avLst/>
            </a:prstGeom>
            <a:noFill/>
          </p:spPr>
          <p:txBody>
            <a:bodyPr wrap="none" rtlCol="0">
              <a:spAutoFit/>
            </a:bodyPr>
            <a:lstStyle/>
            <a:p>
              <a:r>
                <a:rPr lang="en-US" altLang="zh-CN" sz="1050" dirty="0"/>
                <a:t>clamp</a:t>
              </a:r>
              <a:endParaRPr lang="zh-CN" altLang="en-US" dirty="0"/>
            </a:p>
          </p:txBody>
        </p:sp>
      </p:grpSp>
    </p:spTree>
    <p:extLst>
      <p:ext uri="{BB962C8B-B14F-4D97-AF65-F5344CB8AC3E}">
        <p14:creationId xmlns:p14="http://schemas.microsoft.com/office/powerpoint/2010/main" val="367312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DC84F-8D08-44B7-92CC-E15F84162DDE}"/>
              </a:ext>
            </a:extLst>
          </p:cNvPr>
          <p:cNvSpPr>
            <a:spLocks noGrp="1"/>
          </p:cNvSpPr>
          <p:nvPr>
            <p:ph type="title"/>
          </p:nvPr>
        </p:nvSpPr>
        <p:spPr/>
        <p:txBody>
          <a:bodyPr/>
          <a:lstStyle/>
          <a:p>
            <a:pPr algn="ctr"/>
            <a:r>
              <a:rPr lang="en-US" altLang="zh-CN" dirty="0"/>
              <a:t>GDF</a:t>
            </a:r>
            <a:r>
              <a:rPr lang="zh-CN" altLang="en-US" dirty="0"/>
              <a:t>实时更新</a:t>
            </a:r>
          </a:p>
        </p:txBody>
      </p:sp>
      <p:pic>
        <p:nvPicPr>
          <p:cNvPr id="4" name="屏幕录制 3">
            <a:hlinkClick r:id="" action="ppaction://media"/>
            <a:extLst>
              <a:ext uri="{FF2B5EF4-FFF2-40B4-BE49-F238E27FC236}">
                <a16:creationId xmlns:a16="http://schemas.microsoft.com/office/drawing/2014/main" id="{FBD20F8E-5371-4823-8281-F017654200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62400" y="207137"/>
            <a:ext cx="6781800" cy="6123169"/>
          </a:xfrm>
        </p:spPr>
      </p:pic>
    </p:spTree>
    <p:extLst>
      <p:ext uri="{BB962C8B-B14F-4D97-AF65-F5344CB8AC3E}">
        <p14:creationId xmlns:p14="http://schemas.microsoft.com/office/powerpoint/2010/main" val="302160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EE8F8-E91E-49FB-B04C-0BD97F8CA131}"/>
              </a:ext>
            </a:extLst>
          </p:cNvPr>
          <p:cNvSpPr>
            <a:spLocks noGrp="1"/>
          </p:cNvSpPr>
          <p:nvPr>
            <p:ph type="title"/>
          </p:nvPr>
        </p:nvSpPr>
        <p:spPr/>
        <p:txBody>
          <a:bodyPr/>
          <a:lstStyle/>
          <a:p>
            <a:pPr algn="ctr"/>
            <a:r>
              <a:rPr lang="en-US" altLang="zh-CN" dirty="0"/>
              <a:t>GDF</a:t>
            </a:r>
            <a:r>
              <a:rPr lang="zh-CN" altLang="en-US" dirty="0"/>
              <a:t>应用</a:t>
            </a:r>
            <a:br>
              <a:rPr lang="en-US" altLang="zh-CN" dirty="0"/>
            </a:br>
            <a:r>
              <a:rPr lang="zh-CN" altLang="en-US" dirty="0"/>
              <a:t>环境光遮蔽</a:t>
            </a:r>
          </a:p>
        </p:txBody>
      </p:sp>
      <p:pic>
        <p:nvPicPr>
          <p:cNvPr id="4" name="内容占位符 3">
            <a:extLst>
              <a:ext uri="{FF2B5EF4-FFF2-40B4-BE49-F238E27FC236}">
                <a16:creationId xmlns:a16="http://schemas.microsoft.com/office/drawing/2014/main" id="{9B98113D-B66B-49F7-BBDA-A411BC56ADAD}"/>
              </a:ext>
            </a:extLst>
          </p:cNvPr>
          <p:cNvPicPr>
            <a:picLocks noGrp="1" noChangeAspect="1"/>
          </p:cNvPicPr>
          <p:nvPr>
            <p:ph idx="1"/>
          </p:nvPr>
        </p:nvPicPr>
        <p:blipFill>
          <a:blip r:embed="rId2"/>
          <a:stretch>
            <a:fillRect/>
          </a:stretch>
        </p:blipFill>
        <p:spPr>
          <a:xfrm>
            <a:off x="4148751" y="863600"/>
            <a:ext cx="6755174" cy="5121275"/>
          </a:xfrm>
          <a:prstGeom prst="rect">
            <a:avLst/>
          </a:prstGeom>
        </p:spPr>
      </p:pic>
    </p:spTree>
    <p:extLst>
      <p:ext uri="{BB962C8B-B14F-4D97-AF65-F5344CB8AC3E}">
        <p14:creationId xmlns:p14="http://schemas.microsoft.com/office/powerpoint/2010/main" val="565900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70C45-64D3-4628-9C79-ACD6DC2F8BE8}"/>
              </a:ext>
            </a:extLst>
          </p:cNvPr>
          <p:cNvSpPr>
            <a:spLocks noGrp="1"/>
          </p:cNvSpPr>
          <p:nvPr>
            <p:ph type="title"/>
          </p:nvPr>
        </p:nvSpPr>
        <p:spPr/>
        <p:txBody>
          <a:bodyPr/>
          <a:lstStyle/>
          <a:p>
            <a:pPr algn="ctr"/>
            <a:r>
              <a:rPr lang="en-US" altLang="zh-CN" dirty="0"/>
              <a:t>GDF</a:t>
            </a:r>
            <a:r>
              <a:rPr lang="zh-CN" altLang="en-US" dirty="0"/>
              <a:t>应用</a:t>
            </a:r>
            <a:br>
              <a:rPr lang="en-US" altLang="zh-CN" dirty="0"/>
            </a:br>
            <a:r>
              <a:rPr lang="zh-CN" altLang="en-US" dirty="0"/>
              <a:t>环境光遮蔽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D568EF7-33D6-4D60-A25B-FD9A436A7B8C}"/>
                  </a:ext>
                </a:extLst>
              </p:cNvPr>
              <p:cNvSpPr>
                <a:spLocks noGrp="1"/>
              </p:cNvSpPr>
              <p:nvPr>
                <p:ph idx="1"/>
              </p:nvPr>
            </p:nvSpPr>
            <p:spPr/>
            <p:txBody>
              <a:bodyPr>
                <a:normAutofit fontScale="92500" lnSpcReduction="10000"/>
              </a:bodyPr>
              <a:lstStyle/>
              <a:p>
                <a:r>
                  <a:rPr lang="en-US" altLang="zh-CN" dirty="0"/>
                  <a:t>Emitted a ray along the normal line from the position p0 that is about to be colored
Each extension of a certain length, at which point the SDF() function is called
Determine the amount of aO's accumulation based on the value returned
Generally repeat3-5 times, resulting in return for final AO strength
</a:t>
                </a:r>
                <a14:m>
                  <m:oMath xmlns:m="http://schemas.openxmlformats.org/officeDocument/2006/math">
                    <m:r>
                      <a:rPr lang="en-US" altLang="zh-CN" b="0" i="1" smtClean="0">
                        <a:latin typeface="Cambria Math" panose="02040503050406030204" pitchFamily="18" charset="0"/>
                      </a:rPr>
                      <m:t>𝑎𝑜</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𝑆𝐷𝐹</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num>
                                      <m:den>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e>
                                            </m:d>
                                          </m:e>
                                        </m:d>
                                      </m:den>
                                    </m:f>
                                    <m:r>
                                      <a:rPr lang="en-US" altLang="zh-CN" b="0" i="1" smtClean="0">
                                        <a:latin typeface="Cambria Math" panose="02040503050406030204" pitchFamily="18" charset="0"/>
                                      </a:rPr>
                                      <m:t>, 0</m:t>
                                    </m:r>
                                  </m:e>
                                </m:d>
                              </m:e>
                            </m:func>
                          </m:e>
                        </m:d>
                        <m:r>
                          <a:rPr lang="en-US" altLang="zh-CN" b="0" i="1" smtClean="0">
                            <a:latin typeface="Cambria Math" panose="02040503050406030204" pitchFamily="18" charset="0"/>
                          </a:rPr>
                          <m:t> </m:t>
                        </m:r>
                      </m:e>
                    </m:nary>
                  </m:oMath>
                </a14:m>
                <a:endParaRPr lang="en-US" altLang="zh-CN" dirty="0"/>
              </a:p>
              <a:p>
                <a:r>
                  <a:rPr lang="en-US" altLang="zh-CN" dirty="0"/>
                  <a:t>Note: Build up from the first step, not step 0
Control parameters:
</a:t>
                </a:r>
                <a:r>
                  <a:rPr lang="en-US" altLang="zh-CN" dirty="0" err="1"/>
                  <a:t>aoStepSize</a:t>
                </a:r>
                <a:r>
                  <a:rPr lang="en-US" altLang="zh-CN" dirty="0"/>
                  <a:t> control steps, the larger the </a:t>
                </a:r>
                <a:r>
                  <a:rPr lang="en-US" altLang="zh-CN" dirty="0" err="1"/>
                  <a:t>ao</a:t>
                </a:r>
                <a:r>
                  <a:rPr lang="en-US" altLang="zh-CN" dirty="0"/>
                  <a:t> impact range,
</a:t>
                </a:r>
                <a:r>
                  <a:rPr lang="en-US" altLang="zh-CN" dirty="0" err="1"/>
                  <a:t>aoStepCount</a:t>
                </a:r>
                <a:r>
                  <a:rPr lang="en-US" altLang="zh-CN" dirty="0"/>
                  <a:t> controls the number of steps, the larger the </a:t>
                </a:r>
                <a:r>
                  <a:rPr lang="en-US" altLang="zh-CN" dirty="0" err="1"/>
                  <a:t>ao</a:t>
                </a:r>
                <a:r>
                  <a:rPr lang="en-US" altLang="zh-CN" dirty="0"/>
                  <a:t> accumulates more
</a:t>
                </a:r>
                <a:r>
                  <a:rPr lang="en-US" altLang="zh-CN" dirty="0" err="1"/>
                  <a:t>aoIntensity</a:t>
                </a:r>
                <a:r>
                  <a:rPr lang="en-US" altLang="zh-CN" dirty="0"/>
                  <a:t> controls strength, the larger the </a:t>
                </a:r>
                <a:r>
                  <a:rPr lang="en-US" altLang="zh-CN" dirty="0" err="1"/>
                  <a:t>ao</a:t>
                </a:r>
                <a:r>
                  <a:rPr lang="en-US" altLang="zh-CN" dirty="0"/>
                  <a:t> shadow, the deeper</a:t>
                </a:r>
                <a:endParaRPr lang="zh-CN" altLang="en-US" dirty="0"/>
              </a:p>
            </p:txBody>
          </p:sp>
        </mc:Choice>
        <mc:Fallback>
          <p:sp>
            <p:nvSpPr>
              <p:cNvPr id="3" name="内容占位符 2">
                <a:extLst>
                  <a:ext uri="{FF2B5EF4-FFF2-40B4-BE49-F238E27FC236}">
                    <a16:creationId xmlns:a16="http://schemas.microsoft.com/office/drawing/2014/main" id="{4D568EF7-33D6-4D60-A25B-FD9A436A7B8C}"/>
                  </a:ext>
                </a:extLst>
              </p:cNvPr>
              <p:cNvSpPr>
                <a:spLocks noGrp="1" noRot="1" noChangeAspect="1" noMove="1" noResize="1" noEditPoints="1" noAdjustHandles="1" noChangeArrowheads="1" noChangeShapeType="1" noTextEdit="1"/>
              </p:cNvSpPr>
              <p:nvPr>
                <p:ph idx="1"/>
              </p:nvPr>
            </p:nvSpPr>
            <p:spPr>
              <a:blipFill>
                <a:blip r:embed="rId2"/>
                <a:stretch>
                  <a:fillRect l="-583" r="-1250"/>
                </a:stretch>
              </a:blipFill>
            </p:spPr>
            <p:txBody>
              <a:bodyPr/>
              <a:lstStyle/>
              <a:p>
                <a:r>
                  <a:rPr lang="zh-CN" altLang="en-US">
                    <a:noFill/>
                  </a:rPr>
                  <a:t> </a:t>
                </a:r>
              </a:p>
            </p:txBody>
          </p:sp>
        </mc:Fallback>
      </mc:AlternateContent>
      <p:sp>
        <p:nvSpPr>
          <p:cNvPr id="4" name="等腰三角形 3">
            <a:extLst>
              <a:ext uri="{FF2B5EF4-FFF2-40B4-BE49-F238E27FC236}">
                <a16:creationId xmlns:a16="http://schemas.microsoft.com/office/drawing/2014/main" id="{13BCC50B-BB4C-470C-A1B0-BC37162D48A9}"/>
              </a:ext>
            </a:extLst>
          </p:cNvPr>
          <p:cNvSpPr/>
          <p:nvPr/>
        </p:nvSpPr>
        <p:spPr>
          <a:xfrm rot="19399797">
            <a:off x="9372600" y="4278432"/>
            <a:ext cx="764488" cy="78863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1AC07E63-C01D-4283-A919-9CD621BECD36}"/>
              </a:ext>
            </a:extLst>
          </p:cNvPr>
          <p:cNvCxnSpPr/>
          <p:nvPr/>
        </p:nvCxnSpPr>
        <p:spPr>
          <a:xfrm flipV="1">
            <a:off x="9888324" y="4243326"/>
            <a:ext cx="327638" cy="5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B36E524F-D5E2-4656-A2BC-8D5C73FD7166}"/>
              </a:ext>
            </a:extLst>
          </p:cNvPr>
          <p:cNvCxnSpPr/>
          <p:nvPr/>
        </p:nvCxnSpPr>
        <p:spPr>
          <a:xfrm flipV="1">
            <a:off x="10215962" y="3724414"/>
            <a:ext cx="327638" cy="5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DF801F5-2D30-435F-A6E7-7E014D3E664E}"/>
              </a:ext>
            </a:extLst>
          </p:cNvPr>
          <p:cNvCxnSpPr/>
          <p:nvPr/>
        </p:nvCxnSpPr>
        <p:spPr>
          <a:xfrm flipV="1">
            <a:off x="10543600" y="3205503"/>
            <a:ext cx="327638" cy="5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490919D-ABB5-404E-B67C-CF3186D4E418}"/>
              </a:ext>
            </a:extLst>
          </p:cNvPr>
          <p:cNvCxnSpPr/>
          <p:nvPr/>
        </p:nvCxnSpPr>
        <p:spPr>
          <a:xfrm flipV="1">
            <a:off x="10871238" y="2709653"/>
            <a:ext cx="327638" cy="5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等腰三角形 9">
            <a:extLst>
              <a:ext uri="{FF2B5EF4-FFF2-40B4-BE49-F238E27FC236}">
                <a16:creationId xmlns:a16="http://schemas.microsoft.com/office/drawing/2014/main" id="{6B5F75B4-1BDE-4CF7-AA0B-E43FBD445574}"/>
              </a:ext>
            </a:extLst>
          </p:cNvPr>
          <p:cNvSpPr/>
          <p:nvPr/>
        </p:nvSpPr>
        <p:spPr>
          <a:xfrm rot="2998425">
            <a:off x="9737786" y="3603683"/>
            <a:ext cx="500616" cy="610467"/>
          </a:xfrm>
          <a:prstGeom prst="triangl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60E49749-C526-44AE-A575-127EC4498D3D}"/>
              </a:ext>
            </a:extLst>
          </p:cNvPr>
          <p:cNvSpPr/>
          <p:nvPr/>
        </p:nvSpPr>
        <p:spPr>
          <a:xfrm rot="20568892">
            <a:off x="10935470" y="3289572"/>
            <a:ext cx="526810" cy="580113"/>
          </a:xfrm>
          <a:prstGeom prst="triangl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4BC30D0B-AA45-4CDA-B660-90C6CE087FF5}"/>
              </a:ext>
            </a:extLst>
          </p:cNvPr>
          <p:cNvCxnSpPr>
            <a:cxnSpLocks/>
          </p:cNvCxnSpPr>
          <p:nvPr/>
        </p:nvCxnSpPr>
        <p:spPr>
          <a:xfrm flipH="1" flipV="1">
            <a:off x="9888324" y="4005776"/>
            <a:ext cx="327638" cy="28136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等腰三角形 14">
            <a:extLst>
              <a:ext uri="{FF2B5EF4-FFF2-40B4-BE49-F238E27FC236}">
                <a16:creationId xmlns:a16="http://schemas.microsoft.com/office/drawing/2014/main" id="{A96871CD-1960-4724-9EBA-604F9AA7B0B6}"/>
              </a:ext>
            </a:extLst>
          </p:cNvPr>
          <p:cNvSpPr/>
          <p:nvPr/>
        </p:nvSpPr>
        <p:spPr>
          <a:xfrm rot="2858526">
            <a:off x="10558028" y="3817155"/>
            <a:ext cx="500616" cy="610467"/>
          </a:xfrm>
          <a:prstGeom prst="triangl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7EF7B962-D8BA-449A-A088-0F871B29AE80}"/>
              </a:ext>
            </a:extLst>
          </p:cNvPr>
          <p:cNvCxnSpPr>
            <a:cxnSpLocks/>
          </p:cNvCxnSpPr>
          <p:nvPr/>
        </p:nvCxnSpPr>
        <p:spPr>
          <a:xfrm>
            <a:off x="10487295" y="3768226"/>
            <a:ext cx="231575" cy="41917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6B638E9-1E79-4B71-A5BC-68508DA8DC17}"/>
              </a:ext>
            </a:extLst>
          </p:cNvPr>
          <p:cNvCxnSpPr>
            <a:cxnSpLocks/>
          </p:cNvCxnSpPr>
          <p:nvPr/>
        </p:nvCxnSpPr>
        <p:spPr>
          <a:xfrm>
            <a:off x="10857044" y="3228565"/>
            <a:ext cx="354318" cy="38584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752BA67-7460-4FC7-A5B5-84629CEE3DC7}"/>
              </a:ext>
            </a:extLst>
          </p:cNvPr>
          <p:cNvSpPr txBox="1"/>
          <p:nvPr/>
        </p:nvSpPr>
        <p:spPr>
          <a:xfrm>
            <a:off x="10129133" y="4205231"/>
            <a:ext cx="381000" cy="307777"/>
          </a:xfrm>
          <a:prstGeom prst="rect">
            <a:avLst/>
          </a:prstGeom>
          <a:noFill/>
        </p:spPr>
        <p:txBody>
          <a:bodyPr wrap="square" rtlCol="0">
            <a:spAutoFit/>
          </a:bodyPr>
          <a:lstStyle/>
          <a:p>
            <a:r>
              <a:rPr lang="en-US" altLang="zh-CN" sz="1400" dirty="0"/>
              <a:t>p</a:t>
            </a:r>
            <a:r>
              <a:rPr lang="en-US" altLang="zh-CN" sz="1400" baseline="-25000" dirty="0"/>
              <a:t>1</a:t>
            </a:r>
            <a:endParaRPr lang="zh-CN" altLang="en-US" sz="1400" dirty="0"/>
          </a:p>
        </p:txBody>
      </p:sp>
      <p:sp>
        <p:nvSpPr>
          <p:cNvPr id="26" name="文本框 25">
            <a:extLst>
              <a:ext uri="{FF2B5EF4-FFF2-40B4-BE49-F238E27FC236}">
                <a16:creationId xmlns:a16="http://schemas.microsoft.com/office/drawing/2014/main" id="{C7A872D1-817B-4ADD-9B60-BDACB1B5C446}"/>
              </a:ext>
            </a:extLst>
          </p:cNvPr>
          <p:cNvSpPr txBox="1"/>
          <p:nvPr/>
        </p:nvSpPr>
        <p:spPr>
          <a:xfrm>
            <a:off x="10256713" y="3464959"/>
            <a:ext cx="381000" cy="307777"/>
          </a:xfrm>
          <a:prstGeom prst="rect">
            <a:avLst/>
          </a:prstGeom>
          <a:noFill/>
        </p:spPr>
        <p:txBody>
          <a:bodyPr wrap="square" rtlCol="0">
            <a:spAutoFit/>
          </a:bodyPr>
          <a:lstStyle/>
          <a:p>
            <a:r>
              <a:rPr lang="en-US" altLang="zh-CN" sz="1400" dirty="0"/>
              <a:t>p</a:t>
            </a:r>
            <a:r>
              <a:rPr lang="en-US" altLang="zh-CN" sz="1400" baseline="-25000" dirty="0"/>
              <a:t>2</a:t>
            </a:r>
            <a:endParaRPr lang="zh-CN" altLang="en-US" sz="1400" dirty="0"/>
          </a:p>
        </p:txBody>
      </p:sp>
      <p:sp>
        <p:nvSpPr>
          <p:cNvPr id="27" name="文本框 26">
            <a:extLst>
              <a:ext uri="{FF2B5EF4-FFF2-40B4-BE49-F238E27FC236}">
                <a16:creationId xmlns:a16="http://schemas.microsoft.com/office/drawing/2014/main" id="{705FC2E2-531E-4EB1-A48D-14B4C477A7D7}"/>
              </a:ext>
            </a:extLst>
          </p:cNvPr>
          <p:cNvSpPr txBox="1"/>
          <p:nvPr/>
        </p:nvSpPr>
        <p:spPr>
          <a:xfrm>
            <a:off x="10554636" y="2969109"/>
            <a:ext cx="381000" cy="307777"/>
          </a:xfrm>
          <a:prstGeom prst="rect">
            <a:avLst/>
          </a:prstGeom>
          <a:noFill/>
        </p:spPr>
        <p:txBody>
          <a:bodyPr wrap="square" rtlCol="0">
            <a:spAutoFit/>
          </a:bodyPr>
          <a:lstStyle/>
          <a:p>
            <a:r>
              <a:rPr lang="en-US" altLang="zh-CN" sz="1400" dirty="0"/>
              <a:t>p</a:t>
            </a:r>
            <a:r>
              <a:rPr lang="en-US" altLang="zh-CN" sz="1400" baseline="-25000" dirty="0"/>
              <a:t>3</a:t>
            </a:r>
            <a:endParaRPr lang="zh-CN" altLang="en-US" sz="1400" dirty="0"/>
          </a:p>
        </p:txBody>
      </p:sp>
      <p:sp>
        <p:nvSpPr>
          <p:cNvPr id="28" name="文本框 27">
            <a:extLst>
              <a:ext uri="{FF2B5EF4-FFF2-40B4-BE49-F238E27FC236}">
                <a16:creationId xmlns:a16="http://schemas.microsoft.com/office/drawing/2014/main" id="{C2EAA39C-207A-4718-B50B-1B8DE565668D}"/>
              </a:ext>
            </a:extLst>
          </p:cNvPr>
          <p:cNvSpPr txBox="1"/>
          <p:nvPr/>
        </p:nvSpPr>
        <p:spPr>
          <a:xfrm>
            <a:off x="10889377" y="2438400"/>
            <a:ext cx="381000" cy="307777"/>
          </a:xfrm>
          <a:prstGeom prst="rect">
            <a:avLst/>
          </a:prstGeom>
          <a:noFill/>
        </p:spPr>
        <p:txBody>
          <a:bodyPr wrap="square" rtlCol="0">
            <a:spAutoFit/>
          </a:bodyPr>
          <a:lstStyle/>
          <a:p>
            <a:r>
              <a:rPr lang="en-US" altLang="zh-CN" sz="1400" dirty="0"/>
              <a:t>p</a:t>
            </a:r>
            <a:r>
              <a:rPr lang="en-US" altLang="zh-CN" sz="1400" baseline="-25000" dirty="0"/>
              <a:t>4</a:t>
            </a:r>
            <a:endParaRPr lang="zh-CN" altLang="en-US" sz="1400" dirty="0"/>
          </a:p>
        </p:txBody>
      </p:sp>
      <p:sp>
        <p:nvSpPr>
          <p:cNvPr id="30" name="文本框 29">
            <a:extLst>
              <a:ext uri="{FF2B5EF4-FFF2-40B4-BE49-F238E27FC236}">
                <a16:creationId xmlns:a16="http://schemas.microsoft.com/office/drawing/2014/main" id="{AF00D8B5-9B1F-4FC4-9E69-1C1B657421BB}"/>
              </a:ext>
            </a:extLst>
          </p:cNvPr>
          <p:cNvSpPr txBox="1"/>
          <p:nvPr/>
        </p:nvSpPr>
        <p:spPr>
          <a:xfrm>
            <a:off x="9832030" y="4672750"/>
            <a:ext cx="381000" cy="307777"/>
          </a:xfrm>
          <a:prstGeom prst="rect">
            <a:avLst/>
          </a:prstGeom>
          <a:noFill/>
        </p:spPr>
        <p:txBody>
          <a:bodyPr wrap="square" rtlCol="0">
            <a:spAutoFit/>
          </a:bodyPr>
          <a:lstStyle/>
          <a:p>
            <a:r>
              <a:rPr lang="en-US" altLang="zh-CN" sz="1400" dirty="0"/>
              <a:t>p</a:t>
            </a:r>
            <a:r>
              <a:rPr lang="en-US" altLang="zh-CN" sz="1400" baseline="-25000" dirty="0"/>
              <a:t>0</a:t>
            </a:r>
            <a:endParaRPr lang="zh-CN" altLang="en-US" sz="1400" dirty="0"/>
          </a:p>
        </p:txBody>
      </p:sp>
    </p:spTree>
    <p:extLst>
      <p:ext uri="{BB962C8B-B14F-4D97-AF65-F5344CB8AC3E}">
        <p14:creationId xmlns:p14="http://schemas.microsoft.com/office/powerpoint/2010/main" val="171775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B1885-AF8A-487F-B853-A3548B6E3A9F}"/>
              </a:ext>
            </a:extLst>
          </p:cNvPr>
          <p:cNvSpPr>
            <a:spLocks noGrp="1"/>
          </p:cNvSpPr>
          <p:nvPr>
            <p:ph type="title"/>
          </p:nvPr>
        </p:nvSpPr>
        <p:spPr/>
        <p:txBody>
          <a:bodyPr>
            <a:normAutofit/>
          </a:bodyPr>
          <a:lstStyle/>
          <a:p>
            <a:pPr algn="ctr"/>
            <a:r>
              <a:rPr lang="en-US" altLang="zh-CN" sz="2800" dirty="0" err="1"/>
              <a:t>CameraSpaceAO</a:t>
            </a:r>
            <a:endParaRPr lang="zh-CN" altLang="en-US" sz="2800" dirty="0"/>
          </a:p>
        </p:txBody>
      </p:sp>
      <p:pic>
        <p:nvPicPr>
          <p:cNvPr id="10" name="屏幕录制 9">
            <a:hlinkClick r:id="" action="ppaction://media"/>
            <a:extLst>
              <a:ext uri="{FF2B5EF4-FFF2-40B4-BE49-F238E27FC236}">
                <a16:creationId xmlns:a16="http://schemas.microsoft.com/office/drawing/2014/main" id="{09C9E8CB-4CF5-4591-A17D-11641D1543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43438" y="863600"/>
            <a:ext cx="5765800" cy="5121275"/>
          </a:xfrm>
        </p:spPr>
      </p:pic>
    </p:spTree>
    <p:extLst>
      <p:ext uri="{BB962C8B-B14F-4D97-AF65-F5344CB8AC3E}">
        <p14:creationId xmlns:p14="http://schemas.microsoft.com/office/powerpoint/2010/main" val="7578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53708-5C83-48E9-B225-20AAEB89E671}"/>
              </a:ext>
            </a:extLst>
          </p:cNvPr>
          <p:cNvSpPr>
            <a:spLocks noGrp="1"/>
          </p:cNvSpPr>
          <p:nvPr>
            <p:ph type="title"/>
          </p:nvPr>
        </p:nvSpPr>
        <p:spPr/>
        <p:txBody>
          <a:bodyPr/>
          <a:lstStyle/>
          <a:p>
            <a:pPr algn="ctr"/>
            <a:r>
              <a:rPr lang="en-US" altLang="zh-CN" dirty="0" err="1"/>
              <a:t>SingleAO</a:t>
            </a:r>
            <a:endParaRPr lang="zh-CN" altLang="en-US" dirty="0"/>
          </a:p>
        </p:txBody>
      </p:sp>
      <p:pic>
        <p:nvPicPr>
          <p:cNvPr id="16" name="屏幕录制 15">
            <a:hlinkClick r:id="" action="ppaction://media"/>
            <a:extLst>
              <a:ext uri="{FF2B5EF4-FFF2-40B4-BE49-F238E27FC236}">
                <a16:creationId xmlns:a16="http://schemas.microsoft.com/office/drawing/2014/main" id="{B05A81B4-FD50-45EA-A501-2BB9139FD7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43438" y="863600"/>
            <a:ext cx="5765800" cy="5121275"/>
          </a:xfrm>
        </p:spPr>
      </p:pic>
    </p:spTree>
    <p:extLst>
      <p:ext uri="{BB962C8B-B14F-4D97-AF65-F5344CB8AC3E}">
        <p14:creationId xmlns:p14="http://schemas.microsoft.com/office/powerpoint/2010/main" val="3048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59A33-B5A8-4EC8-AB8E-CAE2E3A9469F}"/>
              </a:ext>
            </a:extLst>
          </p:cNvPr>
          <p:cNvSpPr>
            <a:spLocks noGrp="1"/>
          </p:cNvSpPr>
          <p:nvPr>
            <p:ph type="title"/>
          </p:nvPr>
        </p:nvSpPr>
        <p:spPr/>
        <p:txBody>
          <a:bodyPr/>
          <a:lstStyle/>
          <a:p>
            <a:pPr algn="ctr"/>
            <a:r>
              <a:rPr lang="en-US" altLang="zh-CN" dirty="0"/>
              <a:t>AO</a:t>
            </a:r>
            <a:r>
              <a:rPr lang="zh-CN" altLang="en-US" dirty="0"/>
              <a:t>实现 </a:t>
            </a:r>
            <a:br>
              <a:rPr lang="en-US" altLang="zh-CN" dirty="0"/>
            </a:br>
            <a:r>
              <a:rPr lang="zh-CN" altLang="en-US" dirty="0"/>
              <a:t>思考与细节</a:t>
            </a:r>
          </a:p>
        </p:txBody>
      </p:sp>
      <p:sp>
        <p:nvSpPr>
          <p:cNvPr id="3" name="内容占位符 2">
            <a:extLst>
              <a:ext uri="{FF2B5EF4-FFF2-40B4-BE49-F238E27FC236}">
                <a16:creationId xmlns:a16="http://schemas.microsoft.com/office/drawing/2014/main" id="{1F336D68-55C9-418F-AA7B-62B209D847E6}"/>
              </a:ext>
            </a:extLst>
          </p:cNvPr>
          <p:cNvSpPr>
            <a:spLocks noGrp="1"/>
          </p:cNvSpPr>
          <p:nvPr>
            <p:ph idx="1"/>
          </p:nvPr>
        </p:nvSpPr>
        <p:spPr/>
        <p:txBody>
          <a:bodyPr>
            <a:normAutofit fontScale="92500" lnSpcReduction="20000"/>
          </a:bodyPr>
          <a:lstStyle/>
          <a:p>
            <a:pPr>
              <a:lnSpc>
                <a:spcPct val="100000"/>
              </a:lnSpc>
            </a:pPr>
            <a:r>
              <a:rPr lang="en-US" altLang="zh-CN" dirty="0"/>
              <a:t>There are two ways to view AO in the project, the first of which is </a:t>
            </a:r>
            <a:r>
              <a:rPr lang="en-US" altLang="zh-CN" dirty="0" err="1"/>
              <a:t>cameraSpaceAO</a:t>
            </a:r>
            <a:r>
              <a:rPr lang="en-US" altLang="zh-CN" dirty="0"/>
              <a:t>, which previews the AO effects of all objects from the camera's perspective, and runs its corresponding shader to turn on the </a:t>
            </a:r>
            <a:r>
              <a:rPr lang="en-US" altLang="zh-CN" dirty="0" err="1"/>
              <a:t>CameraDepthTexture</a:t>
            </a:r>
            <a:r>
              <a:rPr lang="en-US" altLang="zh-CN" dirty="0"/>
              <a:t> feature, using p for each pixel. </a:t>
            </a:r>
            <a:r>
              <a:rPr lang="en-US" altLang="zh-CN" dirty="0" err="1"/>
              <a:t>WorldCameraPos</a:t>
            </a:r>
            <a:r>
              <a:rPr lang="en-US" altLang="zh-CN" dirty="0"/>
              <a:t> and </a:t>
            </a:r>
            <a:r>
              <a:rPr lang="en-US" altLang="zh-CN" dirty="0" err="1"/>
              <a:t>ViewDir</a:t>
            </a:r>
            <a:r>
              <a:rPr lang="en-US" altLang="zh-CN" dirty="0"/>
              <a:t> and depth restore the world coordinates of the pixel corresponding to the element, and then perform AO calculations. Under global conditions, the normal information of the surface of the object is lost, to make differentials to the GDF to seek the flat method direction, so do some error (because the GDF sampling rough), but the three linear difference ensures that the differential results have at least second-order continuity, so this method will not cause visual effect errors.
The other is to preview the AO material of a single object and drag it onto an object to see its distance from other objects, in which case the normal direction of the plane can be obtained directly from the vertex shader, avoiding </a:t>
            </a:r>
            <a:r>
              <a:rPr lang="en-US" altLang="zh-CN" dirty="0" err="1"/>
              <a:t>sdit</a:t>
            </a:r>
            <a:r>
              <a:rPr lang="en-US" altLang="zh-CN" dirty="0"/>
              <a:t>-to-face SDF calls with less overhead. When there are fewer objects using SDF in the scene, it is recommended to mount the material (and turn on material instantiation) for each object instead of using the first method.
</a:t>
            </a:r>
            <a:endParaRPr lang="zh-CN" altLang="en-US" dirty="0"/>
          </a:p>
        </p:txBody>
      </p:sp>
    </p:spTree>
    <p:extLst>
      <p:ext uri="{BB962C8B-B14F-4D97-AF65-F5344CB8AC3E}">
        <p14:creationId xmlns:p14="http://schemas.microsoft.com/office/powerpoint/2010/main" val="32069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56C25-491F-4DB6-AB3B-C73B1C5A4870}"/>
              </a:ext>
            </a:extLst>
          </p:cNvPr>
          <p:cNvSpPr>
            <a:spLocks noGrp="1"/>
          </p:cNvSpPr>
          <p:nvPr>
            <p:ph type="title"/>
          </p:nvPr>
        </p:nvSpPr>
        <p:spPr/>
        <p:txBody>
          <a:bodyPr/>
          <a:lstStyle/>
          <a:p>
            <a:pPr algn="ctr"/>
            <a:r>
              <a:rPr lang="en-US" altLang="zh-CN" dirty="0"/>
              <a:t>GDF</a:t>
            </a:r>
            <a:r>
              <a:rPr lang="zh-CN" altLang="en-US" dirty="0"/>
              <a:t>应用</a:t>
            </a:r>
            <a:br>
              <a:rPr lang="en-US" altLang="zh-CN" dirty="0"/>
            </a:br>
            <a:r>
              <a:rPr lang="zh-CN" altLang="en-US" dirty="0"/>
              <a:t>软阴影</a:t>
            </a:r>
          </a:p>
        </p:txBody>
      </p:sp>
      <p:pic>
        <p:nvPicPr>
          <p:cNvPr id="4" name="内容占位符 3">
            <a:extLst>
              <a:ext uri="{FF2B5EF4-FFF2-40B4-BE49-F238E27FC236}">
                <a16:creationId xmlns:a16="http://schemas.microsoft.com/office/drawing/2014/main" id="{3005F30B-D845-4C28-8572-0B567F3EB374}"/>
              </a:ext>
            </a:extLst>
          </p:cNvPr>
          <p:cNvPicPr>
            <a:picLocks noGrp="1" noChangeAspect="1"/>
          </p:cNvPicPr>
          <p:nvPr>
            <p:ph idx="1"/>
          </p:nvPr>
        </p:nvPicPr>
        <p:blipFill>
          <a:blip r:embed="rId2"/>
          <a:stretch>
            <a:fillRect/>
          </a:stretch>
        </p:blipFill>
        <p:spPr>
          <a:xfrm>
            <a:off x="4143448" y="863600"/>
            <a:ext cx="6765780" cy="5121275"/>
          </a:xfrm>
          <a:prstGeom prst="rect">
            <a:avLst/>
          </a:prstGeom>
        </p:spPr>
      </p:pic>
    </p:spTree>
    <p:extLst>
      <p:ext uri="{BB962C8B-B14F-4D97-AF65-F5344CB8AC3E}">
        <p14:creationId xmlns:p14="http://schemas.microsoft.com/office/powerpoint/2010/main" val="1083325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E149D-67D8-4C57-91D5-D5AE3DB1243F}"/>
              </a:ext>
            </a:extLst>
          </p:cNvPr>
          <p:cNvSpPr>
            <a:spLocks noGrp="1"/>
          </p:cNvSpPr>
          <p:nvPr>
            <p:ph type="title"/>
          </p:nvPr>
        </p:nvSpPr>
        <p:spPr/>
        <p:txBody>
          <a:bodyPr/>
          <a:lstStyle/>
          <a:p>
            <a:pPr algn="ctr"/>
            <a:r>
              <a:rPr lang="zh-CN" altLang="en-US" dirty="0"/>
              <a:t>阴影效果预览</a:t>
            </a:r>
          </a:p>
        </p:txBody>
      </p:sp>
      <p:pic>
        <p:nvPicPr>
          <p:cNvPr id="7" name="屏幕录制 6">
            <a:hlinkClick r:id="" action="ppaction://media"/>
            <a:extLst>
              <a:ext uri="{FF2B5EF4-FFF2-40B4-BE49-F238E27FC236}">
                <a16:creationId xmlns:a16="http://schemas.microsoft.com/office/drawing/2014/main" id="{919CA71F-2678-4539-AD43-707348A05B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76750" y="863600"/>
            <a:ext cx="6097588" cy="5121275"/>
          </a:xfrm>
        </p:spPr>
      </p:pic>
    </p:spTree>
    <p:extLst>
      <p:ext uri="{BB962C8B-B14F-4D97-AF65-F5344CB8AC3E}">
        <p14:creationId xmlns:p14="http://schemas.microsoft.com/office/powerpoint/2010/main" val="9169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2400" dirty="0"/>
              <a:t>展示内容概述</a:t>
            </a:r>
          </a:p>
        </p:txBody>
      </p:sp>
      <p:sp>
        <p:nvSpPr>
          <p:cNvPr id="3" name="内容占位符 2"/>
          <p:cNvSpPr>
            <a:spLocks noGrp="1"/>
          </p:cNvSpPr>
          <p:nvPr>
            <p:ph idx="1"/>
          </p:nvPr>
        </p:nvSpPr>
        <p:spPr>
          <a:xfrm>
            <a:off x="3869268" y="864108"/>
            <a:ext cx="7865532" cy="5120640"/>
          </a:xfrm>
        </p:spPr>
        <p:txBody>
          <a:bodyPr>
            <a:normAutofit fontScale="77500" lnSpcReduction="20000"/>
          </a:bodyPr>
          <a:lstStyle/>
          <a:p>
            <a:pPr>
              <a:spcAft>
                <a:spcPts val="600"/>
              </a:spcAft>
            </a:pPr>
            <a:r>
              <a:rPr lang="en-US" altLang="zh-CN" sz="2400" dirty="0"/>
              <a:t>The main work done in this internship, that is, the content of this exhibition:
Research on the use of S </a:t>
            </a:r>
            <a:r>
              <a:rPr lang="en-US" altLang="zh-CN" sz="2400" dirty="0" err="1"/>
              <a:t>DistanceField</a:t>
            </a:r>
            <a:r>
              <a:rPr lang="en-US" altLang="zh-CN" sz="2400" dirty="0"/>
              <a:t> Field
Unity implementation: Offline baking of local SDF </a:t>
            </a:r>
            <a:r>
              <a:rPr lang="en-US" altLang="zh-CN" sz="2400" dirty="0" err="1"/>
              <a:t>smodels</a:t>
            </a:r>
            <a:r>
              <a:rPr lang="en-US" altLang="zh-CN" sz="2400" dirty="0"/>
              <a:t>
Unity implementation: Global SDF for real-time maintenance, global Distance Field
Unity implementation: GDF-based real-time soft shadows and ambient masking
Other jobs in the internship are not repeated in the presentation:
Study on distance Field management methods in UE4 and understand how DFAO is implemented
Implementation of offline baking SDF algorithm, for a source of C-engineering, and then re-implemented and introduced in parallelization on the Unity platform
Reading notes for documents, official documents, etc.</a:t>
            </a:r>
            <a:endParaRPr lang="zh-CN" altLang="en-US" sz="2000" dirty="0"/>
          </a:p>
        </p:txBody>
      </p:sp>
    </p:spTree>
    <p:extLst>
      <p:ext uri="{BB962C8B-B14F-4D97-AF65-F5344CB8AC3E}">
        <p14:creationId xmlns:p14="http://schemas.microsoft.com/office/powerpoint/2010/main" val="287014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6F4750-4718-4C13-8184-A429C3E54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0935" y="3581400"/>
            <a:ext cx="3293533" cy="2009055"/>
          </a:xfrm>
          <a:prstGeom prst="rect">
            <a:avLst/>
          </a:prstGeom>
        </p:spPr>
      </p:pic>
      <p:sp>
        <p:nvSpPr>
          <p:cNvPr id="2" name="标题 1">
            <a:extLst>
              <a:ext uri="{FF2B5EF4-FFF2-40B4-BE49-F238E27FC236}">
                <a16:creationId xmlns:a16="http://schemas.microsoft.com/office/drawing/2014/main" id="{4B7F4805-3B83-4D86-BBC9-D4FD2E5D0746}"/>
              </a:ext>
            </a:extLst>
          </p:cNvPr>
          <p:cNvSpPr>
            <a:spLocks noGrp="1"/>
          </p:cNvSpPr>
          <p:nvPr>
            <p:ph type="title"/>
          </p:nvPr>
        </p:nvSpPr>
        <p:spPr/>
        <p:txBody>
          <a:bodyPr/>
          <a:lstStyle/>
          <a:p>
            <a:pPr algn="ctr"/>
            <a:r>
              <a:rPr lang="zh-CN" altLang="en-US" dirty="0"/>
              <a:t>基本原理</a:t>
            </a:r>
          </a:p>
        </p:txBody>
      </p:sp>
      <p:sp>
        <p:nvSpPr>
          <p:cNvPr id="3" name="内容占位符 2">
            <a:extLst>
              <a:ext uri="{FF2B5EF4-FFF2-40B4-BE49-F238E27FC236}">
                <a16:creationId xmlns:a16="http://schemas.microsoft.com/office/drawing/2014/main" id="{E01B3FD8-5CFB-4D7F-B53A-6365809B27EC}"/>
              </a:ext>
            </a:extLst>
          </p:cNvPr>
          <p:cNvSpPr>
            <a:spLocks noGrp="1"/>
          </p:cNvSpPr>
          <p:nvPr>
            <p:ph idx="1"/>
          </p:nvPr>
        </p:nvSpPr>
        <p:spPr>
          <a:xfrm>
            <a:off x="3869268" y="864108"/>
            <a:ext cx="7315200" cy="2641092"/>
          </a:xfrm>
        </p:spPr>
        <p:txBody>
          <a:bodyPr/>
          <a:lstStyle/>
          <a:p>
            <a:pPr>
              <a:lnSpc>
                <a:spcPct val="100000"/>
              </a:lnSpc>
            </a:pPr>
            <a:r>
              <a:rPr lang="en-US" altLang="zh-CN" dirty="0"/>
              <a:t>Ray Marching: Ray Tracing Algorithm </a:t>
            </a:r>
            <a:r>
              <a:rPr lang="en-US" altLang="zh-CN" dirty="0" err="1"/>
              <a:t>snofarfrom</a:t>
            </a:r>
            <a:r>
              <a:rPr lang="en-US" altLang="zh-CN" dirty="0"/>
              <a:t> the field
Since each point p in space maps to its distance to the nearest plane, d-SDF(p), you can jump the length of d directly in the direction of light propagation and do this repeatedly until a point d value is less than a certain threshold and is considered a point of intersection with the light and the plane.
</a:t>
            </a:r>
          </a:p>
        </p:txBody>
      </p:sp>
      <p:sp>
        <p:nvSpPr>
          <p:cNvPr id="7" name="矩形 6">
            <a:extLst>
              <a:ext uri="{FF2B5EF4-FFF2-40B4-BE49-F238E27FC236}">
                <a16:creationId xmlns:a16="http://schemas.microsoft.com/office/drawing/2014/main" id="{DAAA3FBE-DF93-445D-9D65-7B82CF8BACE0}"/>
              </a:ext>
            </a:extLst>
          </p:cNvPr>
          <p:cNvSpPr/>
          <p:nvPr/>
        </p:nvSpPr>
        <p:spPr>
          <a:xfrm>
            <a:off x="3881970" y="3048000"/>
            <a:ext cx="4423830" cy="4093428"/>
          </a:xfrm>
          <a:prstGeom prst="rect">
            <a:avLst/>
          </a:prstGeom>
        </p:spPr>
        <p:txBody>
          <a:bodyPr wrap="square">
            <a:spAutoFit/>
          </a:bodyPr>
          <a:lstStyle/>
          <a:p>
            <a:pPr marL="182880" indent="-182880" defTabSz="914400">
              <a:spcBef>
                <a:spcPts val="1200"/>
              </a:spcBef>
              <a:buClr>
                <a:schemeClr val="accent1"/>
              </a:buClr>
              <a:buFont typeface="Wingdings 2" pitchFamily="18" charset="2"/>
              <a:buChar char=""/>
            </a:pPr>
            <a:r>
              <a:rPr lang="en-US" altLang="zh-CN" sz="2000" dirty="0">
                <a:solidFill>
                  <a:schemeClr val="tx1">
                    <a:lumMod val="65000"/>
                    <a:lumOff val="35000"/>
                  </a:schemeClr>
                </a:solidFill>
              </a:rPr>
              <a:t>Soft shadows are calculated by emitting a ray to the light source from each element to be colored, using Ray Marching to step toward the cut-off of the light.
Soft shadows distinguish between full and half shadows, producing full shadows when rays collide directly with objects, and rays travel closer to certain objects (i.e., "sweeping" objects).
</a:t>
            </a:r>
            <a:endParaRPr lang="zh-CN" altLang="en-US" sz="2000" dirty="0">
              <a:solidFill>
                <a:schemeClr val="tx1">
                  <a:lumMod val="65000"/>
                  <a:lumOff val="35000"/>
                </a:schemeClr>
              </a:solidFill>
            </a:endParaRPr>
          </a:p>
        </p:txBody>
      </p:sp>
    </p:spTree>
    <p:extLst>
      <p:ext uri="{BB962C8B-B14F-4D97-AF65-F5344CB8AC3E}">
        <p14:creationId xmlns:p14="http://schemas.microsoft.com/office/powerpoint/2010/main" val="167953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42953-4211-41DB-B9D4-0069FD66C90A}"/>
              </a:ext>
            </a:extLst>
          </p:cNvPr>
          <p:cNvSpPr>
            <a:spLocks noGrp="1"/>
          </p:cNvSpPr>
          <p:nvPr>
            <p:ph type="title"/>
          </p:nvPr>
        </p:nvSpPr>
        <p:spPr/>
        <p:txBody>
          <a:bodyPr/>
          <a:lstStyle/>
          <a:p>
            <a:pPr algn="ctr"/>
            <a:r>
              <a:rPr lang="zh-CN" altLang="en-US" dirty="0"/>
              <a:t>软阴影</a:t>
            </a:r>
            <a:br>
              <a:rPr lang="en-US" altLang="zh-CN" dirty="0"/>
            </a:br>
            <a:r>
              <a:rPr lang="zh-CN" altLang="en-US" dirty="0"/>
              <a:t>计算要点</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A5AA11-E706-4102-B162-86A7F3990131}"/>
                  </a:ext>
                </a:extLst>
              </p:cNvPr>
              <p:cNvSpPr>
                <a:spLocks noGrp="1"/>
              </p:cNvSpPr>
              <p:nvPr>
                <p:ph idx="1"/>
              </p:nvPr>
            </p:nvSpPr>
            <p:spPr/>
            <p:txBody>
              <a:bodyPr>
                <a:normAutofit fontScale="92500" lnSpcReduction="20000"/>
              </a:bodyPr>
              <a:lstStyle/>
              <a:p>
                <a:pPr marL="0" indent="0">
                  <a:lnSpc>
                    <a:spcPct val="100000"/>
                  </a:lnSpc>
                  <a:buNone/>
                </a:pPr>
                <a:r>
                  <a:rPr lang="en-US" altLang="zh-CN" dirty="0"/>
                  <a:t>Realistically, soft shadows should meet a number of qualifications:
The farther the ray travels from the element (starting point), the lighter the shadow
The larger the SDF distance value at the current point on the ray, the lighter the shadow
There should be no self-reflection
The junction of full and half shadows shall be continuous
</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altLang="zh-CN" b="0" i="0" dirty="0" smtClean="0">
                          <a:latin typeface="Cambria Math" panose="02040503050406030204" pitchFamily="18" charset="0"/>
                        </a:rPr>
                        <m:t>SSHADOW</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 </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𝑚𝑎𝑥𝐷𝑖𝑠𝑡</m:t>
                                  </m:r>
                                </m:den>
                              </m:f>
                              <m:r>
                                <a:rPr lang="en-US" altLang="zh-CN" b="0" i="1" smtClean="0">
                                  <a:latin typeface="Cambria Math" panose="02040503050406030204" pitchFamily="18" charset="0"/>
                                </a:rPr>
                                <m:t>                                </m:t>
                              </m:r>
                              <m:r>
                                <a:rPr lang="en-US" altLang="zh-CN" i="1">
                                  <a:latin typeface="Cambria Math" panose="02040503050406030204" pitchFamily="18" charset="0"/>
                                </a:rPr>
                                <m:t>𝐹𝑢𝑙𝑙</m:t>
                              </m:r>
                              <m:r>
                                <a:rPr lang="en-US" altLang="zh-CN" i="1">
                                  <a:latin typeface="Cambria Math" panose="02040503050406030204" pitchFamily="18" charset="0"/>
                                </a:rPr>
                                <m:t> </m:t>
                              </m:r>
                              <m:r>
                                <a:rPr lang="en-US" altLang="zh-CN" i="1">
                                  <a:latin typeface="Cambria Math" panose="02040503050406030204" pitchFamily="18" charset="0"/>
                                </a:rPr>
                                <m:t>𝑆h𝑎𝑑𝑜𝑤</m:t>
                              </m:r>
                            </m:e>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lim>
                                  </m:limLow>
                                </m:fName>
                                <m:e>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num>
                                                <m:den>
                                                  <m:r>
                                                    <a:rPr lang="en-US" altLang="zh-CN" b="0" i="1" smtClean="0">
                                                      <a:latin typeface="Cambria Math" panose="02040503050406030204" pitchFamily="18" charset="0"/>
                                                    </a:rPr>
                                                    <m:t>𝑚𝑎𝑥𝐷𝑖𝑠𝑡</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den>
                                              </m:f>
                                            </m:e>
                                          </m:d>
                                        </m:e>
                                      </m:func>
                                    </m:e>
                                  </m:d>
                                  <m:r>
                                    <a:rPr lang="en-US" altLang="zh-CN" b="0" i="1" smtClean="0">
                                      <a:latin typeface="Cambria Math" panose="02040503050406030204" pitchFamily="18" charset="0"/>
                                    </a:rPr>
                                    <m:t> </m:t>
                                  </m:r>
                                </m:e>
                              </m:func>
                              <m:r>
                                <a:rPr lang="en-US" altLang="zh-CN" i="1">
                                  <a:latin typeface="Cambria Math" panose="02040503050406030204" pitchFamily="18" charset="0"/>
                                </a:rPr>
                                <m:t>𝑃𝑒𝑛𝑢𝑚𝑏𝑟𝑎</m:t>
                              </m:r>
                            </m:e>
                          </m:eqArr>
                        </m:e>
                      </m:d>
                    </m:oMath>
                  </m:oMathPara>
                </a14:m>
                <a:endParaRPr lang="en-US" altLang="zh-CN" dirty="0"/>
              </a:p>
              <a:p>
                <a:pPr>
                  <a:lnSpc>
                    <a:spcPct val="100000"/>
                  </a:lnSpc>
                </a:pPr>
                <a14:m>
                  <m:oMath xmlns:m="http://schemas.openxmlformats.org/officeDocument/2006/math">
                    <m:r>
                      <a:rPr lang="en-US" altLang="zh-CN" i="1" dirty="0" smtClean="0">
                        <a:latin typeface="Cambria Math" panose="02040503050406030204" pitchFamily="18" charset="0"/>
                      </a:rPr>
                      <m:t>𝑡</m:t>
                    </m:r>
                  </m:oMath>
                </a14:m>
                <a:r>
                  <a:rPr lang="en-US" altLang="zh-CN" dirty="0"/>
                  <a:t>The distance that rayshadow propagates for full shadow; assuming it propagates to p?i, t?i is p-to p-i distance, k is half-shadow coefficient, d is SDF (p?i) </a:t>
                </a:r>
                <a:endParaRPr lang="zh-CN" altLang="en-US" i="1" dirty="0"/>
              </a:p>
            </p:txBody>
          </p:sp>
        </mc:Choice>
        <mc:Fallback>
          <p:sp>
            <p:nvSpPr>
              <p:cNvPr id="3" name="内容占位符 2">
                <a:extLst>
                  <a:ext uri="{FF2B5EF4-FFF2-40B4-BE49-F238E27FC236}">
                    <a16:creationId xmlns:a16="http://schemas.microsoft.com/office/drawing/2014/main" id="{07A5AA11-E706-4102-B162-86A7F3990131}"/>
                  </a:ext>
                </a:extLst>
              </p:cNvPr>
              <p:cNvSpPr>
                <a:spLocks noGrp="1" noRot="1" noChangeAspect="1" noMove="1" noResize="1" noEditPoints="1" noAdjustHandles="1" noChangeArrowheads="1" noChangeShapeType="1" noTextEdit="1"/>
              </p:cNvSpPr>
              <p:nvPr>
                <p:ph idx="1"/>
              </p:nvPr>
            </p:nvSpPr>
            <p:spPr>
              <a:blipFill>
                <a:blip r:embed="rId2"/>
                <a:stretch>
                  <a:fillRect l="-833" r="-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614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AA573-E78A-4A92-9373-1AD636CC5F34}"/>
              </a:ext>
            </a:extLst>
          </p:cNvPr>
          <p:cNvSpPr>
            <a:spLocks noGrp="1"/>
          </p:cNvSpPr>
          <p:nvPr>
            <p:ph type="title"/>
          </p:nvPr>
        </p:nvSpPr>
        <p:spPr/>
        <p:txBody>
          <a:bodyPr/>
          <a:lstStyle/>
          <a:p>
            <a:pPr algn="ctr"/>
            <a:r>
              <a:rPr lang="zh-CN" altLang="en-US" dirty="0"/>
              <a:t>近距离查看</a:t>
            </a:r>
          </a:p>
        </p:txBody>
      </p:sp>
      <p:pic>
        <p:nvPicPr>
          <p:cNvPr id="4" name="内容占位符 3">
            <a:extLst>
              <a:ext uri="{FF2B5EF4-FFF2-40B4-BE49-F238E27FC236}">
                <a16:creationId xmlns:a16="http://schemas.microsoft.com/office/drawing/2014/main" id="{A84F3C6F-D56F-4DE4-A6FD-B0217D7036F9}"/>
              </a:ext>
            </a:extLst>
          </p:cNvPr>
          <p:cNvPicPr>
            <a:picLocks noGrp="1" noChangeAspect="1"/>
          </p:cNvPicPr>
          <p:nvPr>
            <p:ph idx="1"/>
          </p:nvPr>
        </p:nvPicPr>
        <p:blipFill>
          <a:blip r:embed="rId3"/>
          <a:stretch>
            <a:fillRect/>
          </a:stretch>
        </p:blipFill>
        <p:spPr>
          <a:xfrm>
            <a:off x="4141475" y="863600"/>
            <a:ext cx="6769726" cy="5121275"/>
          </a:xfrm>
          <a:prstGeom prst="rect">
            <a:avLst/>
          </a:prstGeom>
        </p:spPr>
      </p:pic>
    </p:spTree>
    <p:extLst>
      <p:ext uri="{BB962C8B-B14F-4D97-AF65-F5344CB8AC3E}">
        <p14:creationId xmlns:p14="http://schemas.microsoft.com/office/powerpoint/2010/main" val="344700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B1347-6308-4BAC-8806-9C6EE64B94D5}"/>
              </a:ext>
            </a:extLst>
          </p:cNvPr>
          <p:cNvSpPr>
            <a:spLocks noGrp="1"/>
          </p:cNvSpPr>
          <p:nvPr>
            <p:ph type="title"/>
          </p:nvPr>
        </p:nvSpPr>
        <p:spPr/>
        <p:txBody>
          <a:bodyPr/>
          <a:lstStyle/>
          <a:p>
            <a:pPr algn="ctr"/>
            <a:r>
              <a:rPr lang="zh-CN" altLang="en-US" dirty="0"/>
              <a:t>细节问题与</a:t>
            </a:r>
            <a:br>
              <a:rPr lang="en-US" altLang="zh-CN" dirty="0"/>
            </a:br>
            <a:r>
              <a:rPr lang="zh-CN" altLang="en-US" dirty="0"/>
              <a:t>解决方案</a:t>
            </a:r>
          </a:p>
        </p:txBody>
      </p:sp>
      <p:sp>
        <p:nvSpPr>
          <p:cNvPr id="3" name="内容占位符 2">
            <a:extLst>
              <a:ext uri="{FF2B5EF4-FFF2-40B4-BE49-F238E27FC236}">
                <a16:creationId xmlns:a16="http://schemas.microsoft.com/office/drawing/2014/main" id="{43100BF9-2CD4-4C15-B390-B2641E7B2A53}"/>
              </a:ext>
            </a:extLst>
          </p:cNvPr>
          <p:cNvSpPr>
            <a:spLocks noGrp="1"/>
          </p:cNvSpPr>
          <p:nvPr>
            <p:ph idx="1"/>
          </p:nvPr>
        </p:nvSpPr>
        <p:spPr>
          <a:xfrm>
            <a:off x="3889729" y="554431"/>
            <a:ext cx="7315200" cy="2403129"/>
          </a:xfrm>
        </p:spPr>
        <p:txBody>
          <a:bodyPr>
            <a:normAutofit lnSpcReduction="10000"/>
          </a:bodyPr>
          <a:lstStyle/>
          <a:p>
            <a:pPr marL="0" indent="0">
              <a:lnSpc>
                <a:spcPct val="100000"/>
              </a:lnSpc>
              <a:buNone/>
            </a:pPr>
            <a:r>
              <a:rPr lang="en-US" altLang="zh-CN" dirty="0"/>
              <a:t>When using inaccurate distance fields, RM has problems:
Because the </a:t>
            </a:r>
            <a:r>
              <a:rPr lang="en-US" altLang="zh-CN" dirty="0" err="1"/>
              <a:t>GlobalAABBPlus</a:t>
            </a:r>
            <a:r>
              <a:rPr lang="en-US" altLang="zh-CN" dirty="0"/>
              <a:t>() function does not return a conservative distance value, when the ray angle is not the same as the original calculation angle, its step length may "cross" the object, resulting in an error in the location calculation that should have been hit.
</a:t>
            </a:r>
          </a:p>
        </p:txBody>
      </p:sp>
      <p:pic>
        <p:nvPicPr>
          <p:cNvPr id="4" name="图片 3">
            <a:extLst>
              <a:ext uri="{FF2B5EF4-FFF2-40B4-BE49-F238E27FC236}">
                <a16:creationId xmlns:a16="http://schemas.microsoft.com/office/drawing/2014/main" id="{4B2E071A-73F9-4D37-9C41-5264305774B8}"/>
              </a:ext>
            </a:extLst>
          </p:cNvPr>
          <p:cNvPicPr>
            <a:picLocks noChangeAspect="1"/>
          </p:cNvPicPr>
          <p:nvPr/>
        </p:nvPicPr>
        <p:blipFill>
          <a:blip r:embed="rId2"/>
          <a:stretch>
            <a:fillRect/>
          </a:stretch>
        </p:blipFill>
        <p:spPr>
          <a:xfrm>
            <a:off x="7970886" y="2780314"/>
            <a:ext cx="3777652" cy="2829620"/>
          </a:xfrm>
          <a:prstGeom prst="rect">
            <a:avLst/>
          </a:prstGeom>
        </p:spPr>
      </p:pic>
      <p:grpSp>
        <p:nvGrpSpPr>
          <p:cNvPr id="19" name="组合 18">
            <a:extLst>
              <a:ext uri="{FF2B5EF4-FFF2-40B4-BE49-F238E27FC236}">
                <a16:creationId xmlns:a16="http://schemas.microsoft.com/office/drawing/2014/main" id="{5F9C7E63-DCD3-4C28-A1B2-BC02C802209B}"/>
              </a:ext>
            </a:extLst>
          </p:cNvPr>
          <p:cNvGrpSpPr/>
          <p:nvPr/>
        </p:nvGrpSpPr>
        <p:grpSpPr>
          <a:xfrm>
            <a:off x="3962400" y="4572000"/>
            <a:ext cx="3954673" cy="3827611"/>
            <a:chOff x="3733800" y="4782989"/>
            <a:chExt cx="3954673" cy="3827611"/>
          </a:xfrm>
        </p:grpSpPr>
        <p:sp>
          <p:nvSpPr>
            <p:cNvPr id="6" name="矩形 5">
              <a:extLst>
                <a:ext uri="{FF2B5EF4-FFF2-40B4-BE49-F238E27FC236}">
                  <a16:creationId xmlns:a16="http://schemas.microsoft.com/office/drawing/2014/main" id="{01C33403-621F-4F1C-97EF-F0C46E1FD7E2}"/>
                </a:ext>
              </a:extLst>
            </p:cNvPr>
            <p:cNvSpPr/>
            <p:nvPr/>
          </p:nvSpPr>
          <p:spPr>
            <a:xfrm>
              <a:off x="3733800" y="5867400"/>
              <a:ext cx="3429000" cy="2743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C66609-3CC0-4077-B46D-8E615CBB227E}"/>
                </a:ext>
              </a:extLst>
            </p:cNvPr>
            <p:cNvSpPr txBox="1"/>
            <p:nvPr/>
          </p:nvSpPr>
          <p:spPr>
            <a:xfrm>
              <a:off x="3733800" y="5920216"/>
              <a:ext cx="1210588" cy="369332"/>
            </a:xfrm>
            <a:prstGeom prst="rect">
              <a:avLst/>
            </a:prstGeom>
            <a:noFill/>
          </p:spPr>
          <p:txBody>
            <a:bodyPr wrap="none" rtlCol="0">
              <a:spAutoFit/>
            </a:bodyPr>
            <a:lstStyle/>
            <a:p>
              <a:r>
                <a:rPr lang="en-US" altLang="zh-CN" dirty="0"/>
                <a:t>AABB</a:t>
              </a:r>
              <a:r>
                <a:rPr lang="zh-CN" altLang="en-US" dirty="0"/>
                <a:t>内部</a:t>
              </a:r>
            </a:p>
          </p:txBody>
        </p:sp>
        <p:cxnSp>
          <p:nvCxnSpPr>
            <p:cNvPr id="8" name="直接箭头连接符 7">
              <a:extLst>
                <a:ext uri="{FF2B5EF4-FFF2-40B4-BE49-F238E27FC236}">
                  <a16:creationId xmlns:a16="http://schemas.microsoft.com/office/drawing/2014/main" id="{EDEE7407-BA51-4601-9EEF-43E92EE6F009}"/>
                </a:ext>
              </a:extLst>
            </p:cNvPr>
            <p:cNvCxnSpPr/>
            <p:nvPr/>
          </p:nvCxnSpPr>
          <p:spPr>
            <a:xfrm>
              <a:off x="6019800" y="5105400"/>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929F21F-00E1-4D8E-B485-3DD678132B64}"/>
                </a:ext>
              </a:extLst>
            </p:cNvPr>
            <p:cNvCxnSpPr>
              <a:cxnSpLocks/>
            </p:cNvCxnSpPr>
            <p:nvPr/>
          </p:nvCxnSpPr>
          <p:spPr>
            <a:xfrm flipH="1">
              <a:off x="5503332" y="5867400"/>
              <a:ext cx="516468"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等腰三角形 9">
              <a:extLst>
                <a:ext uri="{FF2B5EF4-FFF2-40B4-BE49-F238E27FC236}">
                  <a16:creationId xmlns:a16="http://schemas.microsoft.com/office/drawing/2014/main" id="{78433D5C-A4E9-494A-A2A4-B54EA7538C67}"/>
                </a:ext>
              </a:extLst>
            </p:cNvPr>
            <p:cNvSpPr/>
            <p:nvPr/>
          </p:nvSpPr>
          <p:spPr>
            <a:xfrm rot="19606505">
              <a:off x="5301656" y="6209954"/>
              <a:ext cx="355455" cy="48732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EE41311-52D5-4BAA-93E2-74AD2F3E0AAF}"/>
                </a:ext>
              </a:extLst>
            </p:cNvPr>
            <p:cNvSpPr txBox="1"/>
            <p:nvPr/>
          </p:nvSpPr>
          <p:spPr>
            <a:xfrm>
              <a:off x="6096000" y="5334000"/>
              <a:ext cx="534121" cy="369332"/>
            </a:xfrm>
            <a:prstGeom prst="rect">
              <a:avLst/>
            </a:prstGeom>
            <a:noFill/>
          </p:spPr>
          <p:txBody>
            <a:bodyPr wrap="none" rtlCol="0">
              <a:spAutoFit/>
            </a:bodyPr>
            <a:lstStyle/>
            <a:p>
              <a:r>
                <a:rPr lang="en-US" altLang="zh-CN" dirty="0" err="1"/>
                <a:t>dist</a:t>
              </a:r>
              <a:endParaRPr lang="zh-CN" altLang="en-US" dirty="0"/>
            </a:p>
          </p:txBody>
        </p:sp>
        <p:sp>
          <p:nvSpPr>
            <p:cNvPr id="12" name="文本框 11">
              <a:extLst>
                <a:ext uri="{FF2B5EF4-FFF2-40B4-BE49-F238E27FC236}">
                  <a16:creationId xmlns:a16="http://schemas.microsoft.com/office/drawing/2014/main" id="{F7EEC886-E0ED-463C-8EA6-0EA20AC5F20D}"/>
                </a:ext>
              </a:extLst>
            </p:cNvPr>
            <p:cNvSpPr txBox="1"/>
            <p:nvPr/>
          </p:nvSpPr>
          <p:spPr>
            <a:xfrm>
              <a:off x="5822236" y="6084284"/>
              <a:ext cx="583814" cy="369332"/>
            </a:xfrm>
            <a:prstGeom prst="rect">
              <a:avLst/>
            </a:prstGeom>
            <a:noFill/>
          </p:spPr>
          <p:txBody>
            <a:bodyPr wrap="none" rtlCol="0">
              <a:spAutoFit/>
            </a:bodyPr>
            <a:lstStyle/>
            <a:p>
              <a:r>
                <a:rPr lang="en-US" altLang="zh-CN" dirty="0"/>
                <a:t>SDF</a:t>
              </a:r>
              <a:endParaRPr lang="zh-CN" altLang="en-US" dirty="0"/>
            </a:p>
          </p:txBody>
        </p:sp>
        <p:sp>
          <p:nvSpPr>
            <p:cNvPr id="13" name="文本框 12">
              <a:extLst>
                <a:ext uri="{FF2B5EF4-FFF2-40B4-BE49-F238E27FC236}">
                  <a16:creationId xmlns:a16="http://schemas.microsoft.com/office/drawing/2014/main" id="{B00C8449-53D3-485F-B896-3BE2372E6C3E}"/>
                </a:ext>
              </a:extLst>
            </p:cNvPr>
            <p:cNvSpPr txBox="1"/>
            <p:nvPr/>
          </p:nvSpPr>
          <p:spPr>
            <a:xfrm>
              <a:off x="7147940" y="5736595"/>
              <a:ext cx="540533" cy="261610"/>
            </a:xfrm>
            <a:prstGeom prst="rect">
              <a:avLst/>
            </a:prstGeom>
            <a:noFill/>
          </p:spPr>
          <p:txBody>
            <a:bodyPr wrap="none" rtlCol="0">
              <a:spAutoFit/>
            </a:bodyPr>
            <a:lstStyle/>
            <a:p>
              <a:r>
                <a:rPr lang="en-US" altLang="zh-CN" sz="1050" dirty="0"/>
                <a:t>clamp</a:t>
              </a:r>
              <a:endParaRPr lang="zh-CN" altLang="en-US" dirty="0"/>
            </a:p>
          </p:txBody>
        </p:sp>
        <p:cxnSp>
          <p:nvCxnSpPr>
            <p:cNvPr id="15" name="直接箭头连接符 14">
              <a:extLst>
                <a:ext uri="{FF2B5EF4-FFF2-40B4-BE49-F238E27FC236}">
                  <a16:creationId xmlns:a16="http://schemas.microsoft.com/office/drawing/2014/main" id="{5B99174D-DFCE-4902-A90F-7B97D4E6C831}"/>
                </a:ext>
              </a:extLst>
            </p:cNvPr>
            <p:cNvCxnSpPr>
              <a:cxnSpLocks/>
            </p:cNvCxnSpPr>
            <p:nvPr/>
          </p:nvCxnSpPr>
          <p:spPr>
            <a:xfrm flipH="1">
              <a:off x="5325027" y="5110472"/>
              <a:ext cx="689352" cy="192454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直接箭头连接符 16">
              <a:extLst>
                <a:ext uri="{FF2B5EF4-FFF2-40B4-BE49-F238E27FC236}">
                  <a16:creationId xmlns:a16="http://schemas.microsoft.com/office/drawing/2014/main" id="{A89F1B3C-011E-482D-A329-ACF8362D9C43}"/>
                </a:ext>
              </a:extLst>
            </p:cNvPr>
            <p:cNvCxnSpPr>
              <a:cxnSpLocks/>
            </p:cNvCxnSpPr>
            <p:nvPr/>
          </p:nvCxnSpPr>
          <p:spPr>
            <a:xfrm flipH="1">
              <a:off x="6018999" y="4782989"/>
              <a:ext cx="123206" cy="343968"/>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sp>
        <p:nvSpPr>
          <p:cNvPr id="20" name="内容占位符 2">
            <a:extLst>
              <a:ext uri="{FF2B5EF4-FFF2-40B4-BE49-F238E27FC236}">
                <a16:creationId xmlns:a16="http://schemas.microsoft.com/office/drawing/2014/main" id="{D448127D-59DB-4DA8-8EE5-4CF078C50BB0}"/>
              </a:ext>
            </a:extLst>
          </p:cNvPr>
          <p:cNvSpPr txBox="1">
            <a:spLocks/>
          </p:cNvSpPr>
          <p:nvPr/>
        </p:nvSpPr>
        <p:spPr>
          <a:xfrm>
            <a:off x="3892586" y="2426230"/>
            <a:ext cx="3630794" cy="2403129"/>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buNone/>
            </a:pPr>
            <a:r>
              <a:rPr lang="en-US" altLang="zh-CN" dirty="0"/>
              <a:t>Errors are common in:
Very regular-shaped objects
Thin or sharp position
AABB flat plane method angled to A </a:t>
            </a:r>
            <a:r>
              <a:rPr lang="en-US" altLang="zh-CN" dirty="0" err="1"/>
              <a:t>ShadowRay</a:t>
            </a:r>
            <a:r>
              <a:rPr lang="en-US" altLang="zh-CN" dirty="0"/>
              <a:t> very large position
</a:t>
            </a:r>
          </a:p>
        </p:txBody>
      </p:sp>
    </p:spTree>
    <p:extLst>
      <p:ext uri="{BB962C8B-B14F-4D97-AF65-F5344CB8AC3E}">
        <p14:creationId xmlns:p14="http://schemas.microsoft.com/office/powerpoint/2010/main" val="4247457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B1347-6308-4BAC-8806-9C6EE64B94D5}"/>
              </a:ext>
            </a:extLst>
          </p:cNvPr>
          <p:cNvSpPr>
            <a:spLocks noGrp="1"/>
          </p:cNvSpPr>
          <p:nvPr>
            <p:ph type="title"/>
          </p:nvPr>
        </p:nvSpPr>
        <p:spPr/>
        <p:txBody>
          <a:bodyPr/>
          <a:lstStyle/>
          <a:p>
            <a:pPr algn="ctr"/>
            <a:r>
              <a:rPr lang="zh-CN" altLang="en-US" dirty="0"/>
              <a:t>细节问题与</a:t>
            </a:r>
            <a:br>
              <a:rPr lang="en-US" altLang="zh-CN" dirty="0"/>
            </a:br>
            <a:r>
              <a:rPr lang="zh-CN" altLang="en-US" dirty="0"/>
              <a:t>解决方案</a:t>
            </a:r>
          </a:p>
        </p:txBody>
      </p:sp>
      <p:sp>
        <p:nvSpPr>
          <p:cNvPr id="3" name="内容占位符 2">
            <a:extLst>
              <a:ext uri="{FF2B5EF4-FFF2-40B4-BE49-F238E27FC236}">
                <a16:creationId xmlns:a16="http://schemas.microsoft.com/office/drawing/2014/main" id="{43100BF9-2CD4-4C15-B390-B2641E7B2A53}"/>
              </a:ext>
            </a:extLst>
          </p:cNvPr>
          <p:cNvSpPr>
            <a:spLocks noGrp="1"/>
          </p:cNvSpPr>
          <p:nvPr>
            <p:ph idx="1"/>
          </p:nvPr>
        </p:nvSpPr>
        <p:spPr>
          <a:xfrm>
            <a:off x="3889729" y="554431"/>
            <a:ext cx="7315200" cy="2403129"/>
          </a:xfrm>
        </p:spPr>
        <p:txBody>
          <a:bodyPr>
            <a:normAutofit lnSpcReduction="10000"/>
          </a:bodyPr>
          <a:lstStyle/>
          <a:p>
            <a:pPr marL="0" indent="0">
              <a:lnSpc>
                <a:spcPct val="100000"/>
              </a:lnSpc>
              <a:buNone/>
            </a:pPr>
            <a:r>
              <a:rPr lang="en-US" altLang="zh-CN" dirty="0"/>
              <a:t>When using inaccurate distance fields, RM has problems:
Because the </a:t>
            </a:r>
            <a:r>
              <a:rPr lang="en-US" altLang="zh-CN" dirty="0" err="1"/>
              <a:t>GlobalAABBPlus</a:t>
            </a:r>
            <a:r>
              <a:rPr lang="en-US" altLang="zh-CN" dirty="0"/>
              <a:t>() function does not return a conservative distance value, when the ray angle is not the same as the original calculation angle, its step length may "cross" the object, resulting in an error in the location calculation that should have been hit.
</a:t>
            </a:r>
          </a:p>
        </p:txBody>
      </p:sp>
      <p:sp>
        <p:nvSpPr>
          <p:cNvPr id="18" name="内容占位符 2">
            <a:extLst>
              <a:ext uri="{FF2B5EF4-FFF2-40B4-BE49-F238E27FC236}">
                <a16:creationId xmlns:a16="http://schemas.microsoft.com/office/drawing/2014/main" id="{12CA393B-EB56-43B7-BB8C-DA26FC95860A}"/>
              </a:ext>
            </a:extLst>
          </p:cNvPr>
          <p:cNvSpPr txBox="1">
            <a:spLocks/>
          </p:cNvSpPr>
          <p:nvPr/>
        </p:nvSpPr>
        <p:spPr>
          <a:xfrm>
            <a:off x="3882526" y="2565170"/>
            <a:ext cx="3879814" cy="3660407"/>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buNone/>
            </a:pPr>
            <a:r>
              <a:rPr lang="en-US" altLang="zh-CN" dirty="0"/>
              <a:t>Solution:
In GDF, when the sampling point is not within AABB, a </a:t>
            </a:r>
            <a:r>
              <a:rPr lang="en-US" altLang="zh-CN" dirty="0" err="1"/>
              <a:t>ValueWig</a:t>
            </a:r>
            <a:r>
              <a:rPr lang="en-US" altLang="zh-CN" dirty="0"/>
              <a:t> is calculated at the same time, so that the step value must not be an error
</a:t>
            </a:r>
            <a:r>
              <a:rPr lang="en-US" altLang="zh-CN" dirty="0" err="1"/>
              <a:t>cvalue</a:t>
            </a:r>
            <a:r>
              <a:rPr lang="en-US" altLang="zh-CN" dirty="0"/>
              <a:t> = max(</a:t>
            </a:r>
            <a:r>
              <a:rPr lang="en-US" altLang="zh-CN" dirty="0" err="1"/>
              <a:t>dist</a:t>
            </a:r>
            <a:r>
              <a:rPr lang="en-US" altLang="zh-CN" dirty="0"/>
              <a:t>, SDF(</a:t>
            </a:r>
            <a:r>
              <a:rPr lang="en-US" altLang="zh-CN" dirty="0" err="1"/>
              <a:t>hitPoint</a:t>
            </a:r>
            <a:r>
              <a:rPr lang="en-US" altLang="zh-CN" dirty="0"/>
              <a:t>))
When calculating </a:t>
            </a:r>
            <a:r>
              <a:rPr lang="en-US" altLang="zh-CN" dirty="0" err="1"/>
              <a:t>ShadowRay</a:t>
            </a:r>
            <a:r>
              <a:rPr lang="en-US" altLang="zh-CN" dirty="0"/>
              <a:t> Marching, take Plus as the reference value to the nearest plane, and "Large value" as the next step
</a:t>
            </a:r>
          </a:p>
        </p:txBody>
      </p:sp>
      <p:pic>
        <p:nvPicPr>
          <p:cNvPr id="5" name="图片 4">
            <a:extLst>
              <a:ext uri="{FF2B5EF4-FFF2-40B4-BE49-F238E27FC236}">
                <a16:creationId xmlns:a16="http://schemas.microsoft.com/office/drawing/2014/main" id="{3BCB2478-E43D-4304-93A8-3CD18EB43B1A}"/>
              </a:ext>
            </a:extLst>
          </p:cNvPr>
          <p:cNvPicPr>
            <a:picLocks noChangeAspect="1"/>
          </p:cNvPicPr>
          <p:nvPr/>
        </p:nvPicPr>
        <p:blipFill>
          <a:blip r:embed="rId3"/>
          <a:stretch>
            <a:fillRect/>
          </a:stretch>
        </p:blipFill>
        <p:spPr>
          <a:xfrm>
            <a:off x="7547329" y="2565170"/>
            <a:ext cx="4221092" cy="1004562"/>
          </a:xfrm>
          <a:prstGeom prst="rect">
            <a:avLst/>
          </a:prstGeom>
        </p:spPr>
      </p:pic>
      <p:cxnSp>
        <p:nvCxnSpPr>
          <p:cNvPr id="16" name="直接连接符 15">
            <a:extLst>
              <a:ext uri="{FF2B5EF4-FFF2-40B4-BE49-F238E27FC236}">
                <a16:creationId xmlns:a16="http://schemas.microsoft.com/office/drawing/2014/main" id="{3C21BD6F-F855-4F86-A845-14629D26D820}"/>
              </a:ext>
            </a:extLst>
          </p:cNvPr>
          <p:cNvCxnSpPr>
            <a:cxnSpLocks/>
          </p:cNvCxnSpPr>
          <p:nvPr/>
        </p:nvCxnSpPr>
        <p:spPr>
          <a:xfrm>
            <a:off x="7984408" y="3569732"/>
            <a:ext cx="245192" cy="562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DA0DD1D-E18D-4A5B-8806-709BB0BB9EDB}"/>
              </a:ext>
            </a:extLst>
          </p:cNvPr>
          <p:cNvCxnSpPr>
            <a:cxnSpLocks/>
          </p:cNvCxnSpPr>
          <p:nvPr/>
        </p:nvCxnSpPr>
        <p:spPr>
          <a:xfrm>
            <a:off x="8379687" y="3569732"/>
            <a:ext cx="210015" cy="361166"/>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773B2E3-5843-4891-8428-6404CC6AC950}"/>
              </a:ext>
            </a:extLst>
          </p:cNvPr>
          <p:cNvSpPr txBox="1"/>
          <p:nvPr/>
        </p:nvSpPr>
        <p:spPr>
          <a:xfrm>
            <a:off x="8107004" y="4114800"/>
            <a:ext cx="457200" cy="253916"/>
          </a:xfrm>
          <a:prstGeom prst="rect">
            <a:avLst/>
          </a:prstGeom>
          <a:noFill/>
        </p:spPr>
        <p:txBody>
          <a:bodyPr wrap="square" rtlCol="0">
            <a:spAutoFit/>
          </a:bodyPr>
          <a:lstStyle/>
          <a:p>
            <a:r>
              <a:rPr lang="zh-CN" altLang="en-US" sz="1050" dirty="0"/>
              <a:t>加和</a:t>
            </a:r>
            <a:endParaRPr lang="zh-CN" altLang="en-US" dirty="0"/>
          </a:p>
        </p:txBody>
      </p:sp>
      <p:sp>
        <p:nvSpPr>
          <p:cNvPr id="27" name="文本框 26">
            <a:extLst>
              <a:ext uri="{FF2B5EF4-FFF2-40B4-BE49-F238E27FC236}">
                <a16:creationId xmlns:a16="http://schemas.microsoft.com/office/drawing/2014/main" id="{AF17F5DF-4759-4CA7-912C-73CD3A792AB2}"/>
              </a:ext>
            </a:extLst>
          </p:cNvPr>
          <p:cNvSpPr txBox="1"/>
          <p:nvPr/>
        </p:nvSpPr>
        <p:spPr>
          <a:xfrm>
            <a:off x="8467008" y="3938195"/>
            <a:ext cx="457200" cy="253916"/>
          </a:xfrm>
          <a:prstGeom prst="rect">
            <a:avLst/>
          </a:prstGeom>
          <a:noFill/>
        </p:spPr>
        <p:txBody>
          <a:bodyPr wrap="square" rtlCol="0">
            <a:spAutoFit/>
          </a:bodyPr>
          <a:lstStyle/>
          <a:p>
            <a:r>
              <a:rPr lang="zh-CN" altLang="en-US" sz="1050" dirty="0"/>
              <a:t>较大</a:t>
            </a:r>
            <a:endParaRPr lang="zh-CN" altLang="en-US" dirty="0"/>
          </a:p>
        </p:txBody>
      </p:sp>
      <p:grpSp>
        <p:nvGrpSpPr>
          <p:cNvPr id="34" name="组合 33">
            <a:extLst>
              <a:ext uri="{FF2B5EF4-FFF2-40B4-BE49-F238E27FC236}">
                <a16:creationId xmlns:a16="http://schemas.microsoft.com/office/drawing/2014/main" id="{472829F2-2EFC-4979-BC2D-085C10E0422B}"/>
              </a:ext>
            </a:extLst>
          </p:cNvPr>
          <p:cNvGrpSpPr/>
          <p:nvPr/>
        </p:nvGrpSpPr>
        <p:grpSpPr>
          <a:xfrm>
            <a:off x="7984408" y="4114800"/>
            <a:ext cx="3954673" cy="3827611"/>
            <a:chOff x="7984408" y="4114800"/>
            <a:chExt cx="3954673" cy="3827611"/>
          </a:xfrm>
        </p:grpSpPr>
        <p:grpSp>
          <p:nvGrpSpPr>
            <p:cNvPr id="19" name="组合 18">
              <a:extLst>
                <a:ext uri="{FF2B5EF4-FFF2-40B4-BE49-F238E27FC236}">
                  <a16:creationId xmlns:a16="http://schemas.microsoft.com/office/drawing/2014/main" id="{5F9C7E63-DCD3-4C28-A1B2-BC02C802209B}"/>
                </a:ext>
              </a:extLst>
            </p:cNvPr>
            <p:cNvGrpSpPr/>
            <p:nvPr/>
          </p:nvGrpSpPr>
          <p:grpSpPr>
            <a:xfrm>
              <a:off x="7984408" y="4114800"/>
              <a:ext cx="3954673" cy="3827611"/>
              <a:chOff x="3733800" y="4782989"/>
              <a:chExt cx="3954673" cy="3827611"/>
            </a:xfrm>
          </p:grpSpPr>
          <p:sp>
            <p:nvSpPr>
              <p:cNvPr id="6" name="矩形 5">
                <a:extLst>
                  <a:ext uri="{FF2B5EF4-FFF2-40B4-BE49-F238E27FC236}">
                    <a16:creationId xmlns:a16="http://schemas.microsoft.com/office/drawing/2014/main" id="{01C33403-621F-4F1C-97EF-F0C46E1FD7E2}"/>
                  </a:ext>
                </a:extLst>
              </p:cNvPr>
              <p:cNvSpPr/>
              <p:nvPr/>
            </p:nvSpPr>
            <p:spPr>
              <a:xfrm>
                <a:off x="3733800" y="5867400"/>
                <a:ext cx="3429000" cy="2743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C66609-3CC0-4077-B46D-8E615CBB227E}"/>
                  </a:ext>
                </a:extLst>
              </p:cNvPr>
              <p:cNvSpPr txBox="1"/>
              <p:nvPr/>
            </p:nvSpPr>
            <p:spPr>
              <a:xfrm>
                <a:off x="3733800" y="5920216"/>
                <a:ext cx="1210588" cy="369332"/>
              </a:xfrm>
              <a:prstGeom prst="rect">
                <a:avLst/>
              </a:prstGeom>
              <a:noFill/>
            </p:spPr>
            <p:txBody>
              <a:bodyPr wrap="none" rtlCol="0">
                <a:spAutoFit/>
              </a:bodyPr>
              <a:lstStyle/>
              <a:p>
                <a:r>
                  <a:rPr lang="en-US" altLang="zh-CN" dirty="0"/>
                  <a:t>AABB</a:t>
                </a:r>
                <a:r>
                  <a:rPr lang="zh-CN" altLang="en-US" dirty="0"/>
                  <a:t>内部</a:t>
                </a:r>
              </a:p>
            </p:txBody>
          </p:sp>
          <p:cxnSp>
            <p:nvCxnSpPr>
              <p:cNvPr id="8" name="直接箭头连接符 7">
                <a:extLst>
                  <a:ext uri="{FF2B5EF4-FFF2-40B4-BE49-F238E27FC236}">
                    <a16:creationId xmlns:a16="http://schemas.microsoft.com/office/drawing/2014/main" id="{EDEE7407-BA51-4601-9EEF-43E92EE6F009}"/>
                  </a:ext>
                </a:extLst>
              </p:cNvPr>
              <p:cNvCxnSpPr/>
              <p:nvPr/>
            </p:nvCxnSpPr>
            <p:spPr>
              <a:xfrm>
                <a:off x="6019800" y="5105400"/>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929F21F-00E1-4D8E-B485-3DD678132B64}"/>
                  </a:ext>
                </a:extLst>
              </p:cNvPr>
              <p:cNvCxnSpPr>
                <a:cxnSpLocks/>
              </p:cNvCxnSpPr>
              <p:nvPr/>
            </p:nvCxnSpPr>
            <p:spPr>
              <a:xfrm flipH="1">
                <a:off x="5503332" y="5867400"/>
                <a:ext cx="516468"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等腰三角形 9">
                <a:extLst>
                  <a:ext uri="{FF2B5EF4-FFF2-40B4-BE49-F238E27FC236}">
                    <a16:creationId xmlns:a16="http://schemas.microsoft.com/office/drawing/2014/main" id="{78433D5C-A4E9-494A-A2A4-B54EA7538C67}"/>
                  </a:ext>
                </a:extLst>
              </p:cNvPr>
              <p:cNvSpPr/>
              <p:nvPr/>
            </p:nvSpPr>
            <p:spPr>
              <a:xfrm rot="19606505">
                <a:off x="5301656" y="6209954"/>
                <a:ext cx="355455" cy="48732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EE41311-52D5-4BAA-93E2-74AD2F3E0AAF}"/>
                  </a:ext>
                </a:extLst>
              </p:cNvPr>
              <p:cNvSpPr txBox="1"/>
              <p:nvPr/>
            </p:nvSpPr>
            <p:spPr>
              <a:xfrm>
                <a:off x="6096000" y="5334000"/>
                <a:ext cx="534121" cy="369332"/>
              </a:xfrm>
              <a:prstGeom prst="rect">
                <a:avLst/>
              </a:prstGeom>
              <a:noFill/>
            </p:spPr>
            <p:txBody>
              <a:bodyPr wrap="none" rtlCol="0">
                <a:spAutoFit/>
              </a:bodyPr>
              <a:lstStyle/>
              <a:p>
                <a:r>
                  <a:rPr lang="en-US" altLang="zh-CN" dirty="0" err="1"/>
                  <a:t>dist</a:t>
                </a:r>
                <a:endParaRPr lang="zh-CN" altLang="en-US" dirty="0"/>
              </a:p>
            </p:txBody>
          </p:sp>
          <p:sp>
            <p:nvSpPr>
              <p:cNvPr id="12" name="文本框 11">
                <a:extLst>
                  <a:ext uri="{FF2B5EF4-FFF2-40B4-BE49-F238E27FC236}">
                    <a16:creationId xmlns:a16="http://schemas.microsoft.com/office/drawing/2014/main" id="{F7EEC886-E0ED-463C-8EA6-0EA20AC5F20D}"/>
                  </a:ext>
                </a:extLst>
              </p:cNvPr>
              <p:cNvSpPr txBox="1"/>
              <p:nvPr/>
            </p:nvSpPr>
            <p:spPr>
              <a:xfrm>
                <a:off x="5822236" y="6084284"/>
                <a:ext cx="583814" cy="369332"/>
              </a:xfrm>
              <a:prstGeom prst="rect">
                <a:avLst/>
              </a:prstGeom>
              <a:noFill/>
            </p:spPr>
            <p:txBody>
              <a:bodyPr wrap="none" rtlCol="0">
                <a:spAutoFit/>
              </a:bodyPr>
              <a:lstStyle/>
              <a:p>
                <a:r>
                  <a:rPr lang="en-US" altLang="zh-CN" dirty="0"/>
                  <a:t>SDF</a:t>
                </a:r>
                <a:endParaRPr lang="zh-CN" altLang="en-US" dirty="0"/>
              </a:p>
            </p:txBody>
          </p:sp>
          <p:sp>
            <p:nvSpPr>
              <p:cNvPr id="13" name="文本框 12">
                <a:extLst>
                  <a:ext uri="{FF2B5EF4-FFF2-40B4-BE49-F238E27FC236}">
                    <a16:creationId xmlns:a16="http://schemas.microsoft.com/office/drawing/2014/main" id="{B00C8449-53D3-485F-B896-3BE2372E6C3E}"/>
                  </a:ext>
                </a:extLst>
              </p:cNvPr>
              <p:cNvSpPr txBox="1"/>
              <p:nvPr/>
            </p:nvSpPr>
            <p:spPr>
              <a:xfrm>
                <a:off x="7147940" y="5736595"/>
                <a:ext cx="540533" cy="261610"/>
              </a:xfrm>
              <a:prstGeom prst="rect">
                <a:avLst/>
              </a:prstGeom>
              <a:noFill/>
            </p:spPr>
            <p:txBody>
              <a:bodyPr wrap="none" rtlCol="0">
                <a:spAutoFit/>
              </a:bodyPr>
              <a:lstStyle/>
              <a:p>
                <a:r>
                  <a:rPr lang="en-US" altLang="zh-CN" sz="1050" dirty="0"/>
                  <a:t>clamp</a:t>
                </a:r>
                <a:endParaRPr lang="zh-CN" altLang="en-US" dirty="0"/>
              </a:p>
            </p:txBody>
          </p:sp>
          <p:cxnSp>
            <p:nvCxnSpPr>
              <p:cNvPr id="15" name="直接箭头连接符 14">
                <a:extLst>
                  <a:ext uri="{FF2B5EF4-FFF2-40B4-BE49-F238E27FC236}">
                    <a16:creationId xmlns:a16="http://schemas.microsoft.com/office/drawing/2014/main" id="{5B99174D-DFCE-4902-A90F-7B97D4E6C831}"/>
                  </a:ext>
                </a:extLst>
              </p:cNvPr>
              <p:cNvCxnSpPr>
                <a:cxnSpLocks/>
              </p:cNvCxnSpPr>
              <p:nvPr/>
            </p:nvCxnSpPr>
            <p:spPr>
              <a:xfrm flipH="1">
                <a:off x="5325027" y="5110472"/>
                <a:ext cx="689352" cy="192454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直接箭头连接符 16">
                <a:extLst>
                  <a:ext uri="{FF2B5EF4-FFF2-40B4-BE49-F238E27FC236}">
                    <a16:creationId xmlns:a16="http://schemas.microsoft.com/office/drawing/2014/main" id="{A89F1B3C-011E-482D-A329-ACF8362D9C43}"/>
                  </a:ext>
                </a:extLst>
              </p:cNvPr>
              <p:cNvCxnSpPr>
                <a:cxnSpLocks/>
              </p:cNvCxnSpPr>
              <p:nvPr/>
            </p:nvCxnSpPr>
            <p:spPr>
              <a:xfrm flipH="1">
                <a:off x="6018999" y="4782989"/>
                <a:ext cx="123206" cy="343968"/>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cxnSp>
          <p:nvCxnSpPr>
            <p:cNvPr id="32" name="直接箭头连接符 31">
              <a:extLst>
                <a:ext uri="{FF2B5EF4-FFF2-40B4-BE49-F238E27FC236}">
                  <a16:creationId xmlns:a16="http://schemas.microsoft.com/office/drawing/2014/main" id="{F2D1BB8F-3528-40AB-9810-8B1ADB9EAB57}"/>
                </a:ext>
              </a:extLst>
            </p:cNvPr>
            <p:cNvCxnSpPr>
              <a:cxnSpLocks/>
            </p:cNvCxnSpPr>
            <p:nvPr/>
          </p:nvCxnSpPr>
          <p:spPr>
            <a:xfrm flipH="1">
              <a:off x="9939229" y="4453824"/>
              <a:ext cx="325758" cy="9094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3893175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AF809-684A-4962-9492-20CD70DCDC1D}"/>
              </a:ext>
            </a:extLst>
          </p:cNvPr>
          <p:cNvSpPr>
            <a:spLocks noGrp="1"/>
          </p:cNvSpPr>
          <p:nvPr>
            <p:ph type="title"/>
          </p:nvPr>
        </p:nvSpPr>
        <p:spPr/>
        <p:txBody>
          <a:bodyPr/>
          <a:lstStyle/>
          <a:p>
            <a:pPr algn="ctr"/>
            <a:r>
              <a:rPr lang="zh-CN" altLang="en-US" dirty="0"/>
              <a:t>可能的疑问与解答</a:t>
            </a:r>
          </a:p>
        </p:txBody>
      </p:sp>
      <p:sp>
        <p:nvSpPr>
          <p:cNvPr id="3" name="内容占位符 2">
            <a:extLst>
              <a:ext uri="{FF2B5EF4-FFF2-40B4-BE49-F238E27FC236}">
                <a16:creationId xmlns:a16="http://schemas.microsoft.com/office/drawing/2014/main" id="{737E54BC-865C-46B2-BFAE-9BEF12C36831}"/>
              </a:ext>
            </a:extLst>
          </p:cNvPr>
          <p:cNvSpPr>
            <a:spLocks noGrp="1"/>
          </p:cNvSpPr>
          <p:nvPr>
            <p:ph idx="1"/>
          </p:nvPr>
        </p:nvSpPr>
        <p:spPr>
          <a:xfrm>
            <a:off x="3868047" y="526733"/>
            <a:ext cx="7315200" cy="4169745"/>
          </a:xfrm>
        </p:spPr>
        <p:txBody>
          <a:bodyPr/>
          <a:lstStyle/>
          <a:p>
            <a:pPr>
              <a:lnSpc>
                <a:spcPct val="100000"/>
              </a:lnSpc>
            </a:pPr>
            <a:r>
              <a:rPr lang="en-US" altLang="zh-CN" dirty="0"/>
              <a:t>When GDF updates the value of each sampling point, if it is not within an AABB, why not take "the point to AABB distance" as its sample value?
Consider: Number of iterations of Ray Marching
If the distance to AABB is stored, when the ray is nearly parallel to the AABB plane, it takes a very many iterations to reach the AABB surface, and each iteration requires a reading texture operation, which is expensive. So while this method is very simple to calculate, the actual cost is unacceptable.
</a:t>
            </a:r>
          </a:p>
        </p:txBody>
      </p:sp>
      <p:sp>
        <p:nvSpPr>
          <p:cNvPr id="35" name="矩形 34">
            <a:extLst>
              <a:ext uri="{FF2B5EF4-FFF2-40B4-BE49-F238E27FC236}">
                <a16:creationId xmlns:a16="http://schemas.microsoft.com/office/drawing/2014/main" id="{9787E96F-DFA0-44D0-84F8-4EEC39905449}"/>
              </a:ext>
            </a:extLst>
          </p:cNvPr>
          <p:cNvSpPr/>
          <p:nvPr/>
        </p:nvSpPr>
        <p:spPr>
          <a:xfrm>
            <a:off x="3869267" y="4045227"/>
            <a:ext cx="3842571" cy="3016210"/>
          </a:xfrm>
          <a:prstGeom prst="rect">
            <a:avLst/>
          </a:prstGeom>
        </p:spPr>
        <p:txBody>
          <a:bodyPr wrap="square">
            <a:spAutoFit/>
          </a:bodyPr>
          <a:lstStyle/>
          <a:p>
            <a:pPr marL="182880" indent="-182880" defTabSz="914400">
              <a:spcBef>
                <a:spcPts val="1200"/>
              </a:spcBef>
              <a:buClr>
                <a:schemeClr val="accent1"/>
              </a:buClr>
              <a:buFont typeface="Wingdings 2" pitchFamily="18" charset="2"/>
              <a:buChar char=""/>
            </a:pPr>
            <a:r>
              <a:rPr lang="en-US" altLang="zh-CN" sz="2000" dirty="0">
                <a:solidFill>
                  <a:schemeClr val="tx1">
                    <a:lumMod val="65000"/>
                    <a:lumOff val="35000"/>
                  </a:schemeClr>
                </a:solidFill>
              </a:rPr>
              <a:t>In contrast, </a:t>
            </a:r>
            <a:r>
              <a:rPr lang="en-US" altLang="zh-CN" sz="2000" dirty="0" err="1">
                <a:solidFill>
                  <a:schemeClr val="tx1">
                    <a:lumMod val="65000"/>
                    <a:lumOff val="35000"/>
                  </a:schemeClr>
                </a:solidFill>
              </a:rPr>
              <a:t>cvalue</a:t>
            </a:r>
            <a:r>
              <a:rPr lang="en-US" altLang="zh-CN" sz="2000" dirty="0">
                <a:solidFill>
                  <a:schemeClr val="tx1">
                    <a:lumMod val="65000"/>
                    <a:lumOff val="35000"/>
                  </a:schemeClr>
                </a:solidFill>
              </a:rPr>
              <a:t> is a larger value from the external to </a:t>
            </a:r>
            <a:r>
              <a:rPr lang="en-US" altLang="zh-CN" sz="2000" dirty="0" err="1">
                <a:solidFill>
                  <a:schemeClr val="tx1">
                    <a:lumMod val="65000"/>
                    <a:lumOff val="35000"/>
                  </a:schemeClr>
                </a:solidFill>
              </a:rPr>
              <a:t>Abbf</a:t>
            </a:r>
            <a:r>
              <a:rPr lang="en-US" altLang="zh-CN" sz="2000" dirty="0">
                <a:solidFill>
                  <a:schemeClr val="tx1">
                    <a:lumMod val="65000"/>
                    <a:lumOff val="35000"/>
                  </a:schemeClr>
                </a:solidFill>
              </a:rPr>
              <a:t> distance and the internal SDF, which avoids taking smaller external values multiple times when the ray is near the edge, thus entering the enclosure with fewer iterations
</a:t>
            </a:r>
            <a:endParaRPr lang="zh-CN" altLang="en-US" sz="2000" dirty="0">
              <a:solidFill>
                <a:schemeClr val="tx1">
                  <a:lumMod val="65000"/>
                  <a:lumOff val="35000"/>
                </a:schemeClr>
              </a:solidFill>
            </a:endParaRPr>
          </a:p>
        </p:txBody>
      </p:sp>
      <p:grpSp>
        <p:nvGrpSpPr>
          <p:cNvPr id="48" name="组合 47">
            <a:extLst>
              <a:ext uri="{FF2B5EF4-FFF2-40B4-BE49-F238E27FC236}">
                <a16:creationId xmlns:a16="http://schemas.microsoft.com/office/drawing/2014/main" id="{6C528E07-583A-4C10-A182-2B1B10EB4A41}"/>
              </a:ext>
            </a:extLst>
          </p:cNvPr>
          <p:cNvGrpSpPr/>
          <p:nvPr/>
        </p:nvGrpSpPr>
        <p:grpSpPr>
          <a:xfrm>
            <a:off x="7924800" y="4359340"/>
            <a:ext cx="3676233" cy="3276600"/>
            <a:chOff x="7982368" y="4665811"/>
            <a:chExt cx="3676233" cy="3276600"/>
          </a:xfrm>
        </p:grpSpPr>
        <p:sp>
          <p:nvSpPr>
            <p:cNvPr id="5" name="矩形 4">
              <a:extLst>
                <a:ext uri="{FF2B5EF4-FFF2-40B4-BE49-F238E27FC236}">
                  <a16:creationId xmlns:a16="http://schemas.microsoft.com/office/drawing/2014/main" id="{9CA5BBAD-B6AF-4E2E-81E0-3AFA1F3F9BFB}"/>
                </a:ext>
              </a:extLst>
            </p:cNvPr>
            <p:cNvSpPr/>
            <p:nvPr/>
          </p:nvSpPr>
          <p:spPr>
            <a:xfrm>
              <a:off x="7984408" y="5199211"/>
              <a:ext cx="3429000" cy="2743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25E265B-7DDF-4E57-9034-EBA919C9BA7E}"/>
                </a:ext>
              </a:extLst>
            </p:cNvPr>
            <p:cNvSpPr txBox="1"/>
            <p:nvPr/>
          </p:nvSpPr>
          <p:spPr>
            <a:xfrm>
              <a:off x="7982368" y="5209667"/>
              <a:ext cx="1210588" cy="369332"/>
            </a:xfrm>
            <a:prstGeom prst="rect">
              <a:avLst/>
            </a:prstGeom>
            <a:noFill/>
          </p:spPr>
          <p:txBody>
            <a:bodyPr wrap="none" rtlCol="0">
              <a:spAutoFit/>
            </a:bodyPr>
            <a:lstStyle/>
            <a:p>
              <a:r>
                <a:rPr lang="en-US" altLang="zh-CN" dirty="0"/>
                <a:t>AABB</a:t>
              </a:r>
              <a:r>
                <a:rPr lang="zh-CN" altLang="en-US" dirty="0"/>
                <a:t>内部</a:t>
              </a:r>
            </a:p>
          </p:txBody>
        </p:sp>
        <p:cxnSp>
          <p:nvCxnSpPr>
            <p:cNvPr id="8" name="直接箭头连接符 7">
              <a:extLst>
                <a:ext uri="{FF2B5EF4-FFF2-40B4-BE49-F238E27FC236}">
                  <a16:creationId xmlns:a16="http://schemas.microsoft.com/office/drawing/2014/main" id="{77F60680-A1B9-4E47-AE4B-F13940D9F17F}"/>
                </a:ext>
              </a:extLst>
            </p:cNvPr>
            <p:cNvCxnSpPr>
              <a:cxnSpLocks/>
            </p:cNvCxnSpPr>
            <p:nvPr/>
          </p:nvCxnSpPr>
          <p:spPr>
            <a:xfrm>
              <a:off x="11008235" y="4773320"/>
              <a:ext cx="0" cy="43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3E4355F-D5C3-47E8-9FDA-8350437DFBCF}"/>
                </a:ext>
              </a:extLst>
            </p:cNvPr>
            <p:cNvCxnSpPr>
              <a:cxnSpLocks/>
            </p:cNvCxnSpPr>
            <p:nvPr/>
          </p:nvCxnSpPr>
          <p:spPr>
            <a:xfrm flipH="1">
              <a:off x="9144000" y="4665811"/>
              <a:ext cx="2514601" cy="53340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a:extLst>
                <a:ext uri="{FF2B5EF4-FFF2-40B4-BE49-F238E27FC236}">
                  <a16:creationId xmlns:a16="http://schemas.microsoft.com/office/drawing/2014/main" id="{B39B1F94-0C19-47AF-8CD3-CB19A9135730}"/>
                </a:ext>
              </a:extLst>
            </p:cNvPr>
            <p:cNvCxnSpPr>
              <a:cxnSpLocks/>
            </p:cNvCxnSpPr>
            <p:nvPr/>
          </p:nvCxnSpPr>
          <p:spPr>
            <a:xfrm flipH="1">
              <a:off x="10972800" y="4665811"/>
              <a:ext cx="685801" cy="1454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a:extLst>
                <a:ext uri="{FF2B5EF4-FFF2-40B4-BE49-F238E27FC236}">
                  <a16:creationId xmlns:a16="http://schemas.microsoft.com/office/drawing/2014/main" id="{D4C34554-B038-4A3C-ACB4-76BE24B17463}"/>
                </a:ext>
              </a:extLst>
            </p:cNvPr>
            <p:cNvCxnSpPr>
              <a:cxnSpLocks/>
            </p:cNvCxnSpPr>
            <p:nvPr/>
          </p:nvCxnSpPr>
          <p:spPr>
            <a:xfrm flipH="1">
              <a:off x="10515600" y="4808312"/>
              <a:ext cx="483959" cy="10589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a:extLst>
                <a:ext uri="{FF2B5EF4-FFF2-40B4-BE49-F238E27FC236}">
                  <a16:creationId xmlns:a16="http://schemas.microsoft.com/office/drawing/2014/main" id="{10D4168A-BF1A-4096-8765-4E4480B66237}"/>
                </a:ext>
              </a:extLst>
            </p:cNvPr>
            <p:cNvCxnSpPr>
              <a:cxnSpLocks/>
            </p:cNvCxnSpPr>
            <p:nvPr/>
          </p:nvCxnSpPr>
          <p:spPr>
            <a:xfrm flipH="1">
              <a:off x="10134600" y="4906309"/>
              <a:ext cx="416914" cy="8681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0720614E-4CD3-48C8-B5A3-7DAE974AE0A2}"/>
                </a:ext>
              </a:extLst>
            </p:cNvPr>
            <p:cNvCxnSpPr>
              <a:cxnSpLocks/>
            </p:cNvCxnSpPr>
            <p:nvPr/>
          </p:nvCxnSpPr>
          <p:spPr>
            <a:xfrm flipH="1">
              <a:off x="9905660" y="4982327"/>
              <a:ext cx="270427" cy="573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a:extLst>
                <a:ext uri="{FF2B5EF4-FFF2-40B4-BE49-F238E27FC236}">
                  <a16:creationId xmlns:a16="http://schemas.microsoft.com/office/drawing/2014/main" id="{8D63E88E-63A7-4CC7-976E-0DF3AD392D45}"/>
                </a:ext>
              </a:extLst>
            </p:cNvPr>
            <p:cNvCxnSpPr>
              <a:cxnSpLocks/>
            </p:cNvCxnSpPr>
            <p:nvPr/>
          </p:nvCxnSpPr>
          <p:spPr>
            <a:xfrm>
              <a:off x="10544616" y="4932511"/>
              <a:ext cx="0" cy="27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5FC0653-33A3-41BC-86C3-D2997E533071}"/>
                </a:ext>
              </a:extLst>
            </p:cNvPr>
            <p:cNvCxnSpPr>
              <a:cxnSpLocks/>
            </p:cNvCxnSpPr>
            <p:nvPr/>
          </p:nvCxnSpPr>
          <p:spPr>
            <a:xfrm>
              <a:off x="10153102" y="4991493"/>
              <a:ext cx="0" cy="218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3D8B45F-1742-4816-8B79-AEFBBFE380EA}"/>
                </a:ext>
              </a:extLst>
            </p:cNvPr>
            <p:cNvCxnSpPr>
              <a:cxnSpLocks/>
            </p:cNvCxnSpPr>
            <p:nvPr/>
          </p:nvCxnSpPr>
          <p:spPr>
            <a:xfrm>
              <a:off x="9905660" y="5033853"/>
              <a:ext cx="0" cy="16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7D51E9C-A39C-49DA-8AF8-80DECEBAADC6}"/>
                </a:ext>
              </a:extLst>
            </p:cNvPr>
            <p:cNvCxnSpPr>
              <a:cxnSpLocks/>
            </p:cNvCxnSpPr>
            <p:nvPr/>
          </p:nvCxnSpPr>
          <p:spPr>
            <a:xfrm flipH="1">
              <a:off x="10757579" y="5199211"/>
              <a:ext cx="250656" cy="59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270AA59-4188-415B-BA07-9D697F950A34}"/>
                </a:ext>
              </a:extLst>
            </p:cNvPr>
            <p:cNvCxnSpPr>
              <a:cxnSpLocks/>
            </p:cNvCxnSpPr>
            <p:nvPr/>
          </p:nvCxnSpPr>
          <p:spPr>
            <a:xfrm>
              <a:off x="10544615" y="5209667"/>
              <a:ext cx="65207" cy="33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8D78B6E-6CF5-404D-A8BF-7EAA0801B178}"/>
                </a:ext>
              </a:extLst>
            </p:cNvPr>
            <p:cNvCxnSpPr>
              <a:cxnSpLocks/>
            </p:cNvCxnSpPr>
            <p:nvPr/>
          </p:nvCxnSpPr>
          <p:spPr>
            <a:xfrm flipH="1">
              <a:off x="10005345" y="5182032"/>
              <a:ext cx="156434" cy="68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AE2AB27-6B3E-4EA4-B6E8-204C3379BD9E}"/>
                </a:ext>
              </a:extLst>
            </p:cNvPr>
            <p:cNvCxnSpPr>
              <a:cxnSpLocks/>
            </p:cNvCxnSpPr>
            <p:nvPr/>
          </p:nvCxnSpPr>
          <p:spPr>
            <a:xfrm flipH="1">
              <a:off x="9643446" y="5193374"/>
              <a:ext cx="257290" cy="26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任意多边形: 形状 46">
              <a:extLst>
                <a:ext uri="{FF2B5EF4-FFF2-40B4-BE49-F238E27FC236}">
                  <a16:creationId xmlns:a16="http://schemas.microsoft.com/office/drawing/2014/main" id="{8142B31B-7FAB-4AA0-BCC1-4736B42F9E61}"/>
                </a:ext>
              </a:extLst>
            </p:cNvPr>
            <p:cNvSpPr/>
            <p:nvPr/>
          </p:nvSpPr>
          <p:spPr>
            <a:xfrm>
              <a:off x="9643533" y="5427133"/>
              <a:ext cx="1625600" cy="432670"/>
            </a:xfrm>
            <a:custGeom>
              <a:avLst/>
              <a:gdLst>
                <a:gd name="connsiteX0" fmla="*/ 0 w 1625600"/>
                <a:gd name="connsiteY0" fmla="*/ 0 h 432670"/>
                <a:gd name="connsiteX1" fmla="*/ 364067 w 1625600"/>
                <a:gd name="connsiteY1" fmla="*/ 431800 h 432670"/>
                <a:gd name="connsiteX2" fmla="*/ 956734 w 1625600"/>
                <a:gd name="connsiteY2" fmla="*/ 118534 h 432670"/>
                <a:gd name="connsiteX3" fmla="*/ 1109134 w 1625600"/>
                <a:gd name="connsiteY3" fmla="*/ 372534 h 432670"/>
                <a:gd name="connsiteX4" fmla="*/ 1625600 w 1625600"/>
                <a:gd name="connsiteY4" fmla="*/ 347134 h 432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600" h="432670">
                  <a:moveTo>
                    <a:pt x="0" y="0"/>
                  </a:moveTo>
                  <a:cubicBezTo>
                    <a:pt x="102305" y="206022"/>
                    <a:pt x="204611" y="412044"/>
                    <a:pt x="364067" y="431800"/>
                  </a:cubicBezTo>
                  <a:cubicBezTo>
                    <a:pt x="523523" y="451556"/>
                    <a:pt x="832556" y="128412"/>
                    <a:pt x="956734" y="118534"/>
                  </a:cubicBezTo>
                  <a:cubicBezTo>
                    <a:pt x="1080912" y="108656"/>
                    <a:pt x="997656" y="334434"/>
                    <a:pt x="1109134" y="372534"/>
                  </a:cubicBezTo>
                  <a:cubicBezTo>
                    <a:pt x="1220612" y="410634"/>
                    <a:pt x="1423106" y="378884"/>
                    <a:pt x="1625600" y="3471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3093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4DC1D-D72A-4BE0-9AAB-B7AAA6F3500A}"/>
              </a:ext>
            </a:extLst>
          </p:cNvPr>
          <p:cNvSpPr>
            <a:spLocks noGrp="1"/>
          </p:cNvSpPr>
          <p:nvPr>
            <p:ph type="title"/>
          </p:nvPr>
        </p:nvSpPr>
        <p:spPr/>
        <p:txBody>
          <a:bodyPr/>
          <a:lstStyle/>
          <a:p>
            <a:pPr algn="ctr"/>
            <a:r>
              <a:rPr lang="zh-CN" altLang="en-US" dirty="0"/>
              <a:t>效率和效果</a:t>
            </a:r>
          </a:p>
        </p:txBody>
      </p:sp>
      <p:pic>
        <p:nvPicPr>
          <p:cNvPr id="10" name="屏幕录制 9">
            <a:hlinkClick r:id="" action="ppaction://media"/>
            <a:extLst>
              <a:ext uri="{FF2B5EF4-FFF2-40B4-BE49-F238E27FC236}">
                <a16:creationId xmlns:a16="http://schemas.microsoft.com/office/drawing/2014/main" id="{5F99AD46-DF89-48ED-81A6-539BFB766F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76750" y="863600"/>
            <a:ext cx="6097588" cy="5121275"/>
          </a:xfrm>
        </p:spPr>
      </p:pic>
    </p:spTree>
    <p:extLst>
      <p:ext uri="{BB962C8B-B14F-4D97-AF65-F5344CB8AC3E}">
        <p14:creationId xmlns:p14="http://schemas.microsoft.com/office/powerpoint/2010/main" val="7843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r"/>
            <a:r>
              <a:rPr lang="en-US" altLang="zh-CN" sz="4800" dirty="0"/>
              <a:t>Thank you! </a:t>
            </a:r>
            <a:br>
              <a:rPr lang="en-US" altLang="zh-CN" sz="4800" dirty="0"/>
            </a:br>
            <a:br>
              <a:rPr lang="en-US" altLang="zh-CN" sz="2400" dirty="0"/>
            </a:br>
            <a:r>
              <a:rPr lang="en-US" altLang="zh-CN" sz="2400" dirty="0"/>
              <a:t>Application of distance field in shadow rendering
</a:t>
            </a:r>
            <a:endParaRPr lang="zh-CN" altLang="en-US" sz="2400" dirty="0"/>
          </a:p>
        </p:txBody>
      </p:sp>
      <p:sp>
        <p:nvSpPr>
          <p:cNvPr id="3" name="副标题 2"/>
          <p:cNvSpPr>
            <a:spLocks noGrp="1"/>
          </p:cNvSpPr>
          <p:nvPr>
            <p:ph type="subTitle" idx="1"/>
          </p:nvPr>
        </p:nvSpPr>
        <p:spPr/>
        <p:txBody>
          <a:bodyPr>
            <a:normAutofit fontScale="70000" lnSpcReduction="20000"/>
          </a:bodyPr>
          <a:lstStyle/>
          <a:p>
            <a:pPr algn="r"/>
            <a:endParaRPr lang="en-US" altLang="zh-CN" dirty="0"/>
          </a:p>
          <a:p>
            <a:pPr algn="r"/>
            <a:r>
              <a:rPr lang="zh-CN" altLang="en-US" dirty="0"/>
              <a:t>导师：聂明华</a:t>
            </a:r>
            <a:endParaRPr lang="en-US" altLang="zh-CN" dirty="0"/>
          </a:p>
          <a:p>
            <a:pPr algn="r"/>
            <a:r>
              <a:rPr lang="zh-CN" altLang="en-US" dirty="0"/>
              <a:t>周洋 </a:t>
            </a:r>
            <a:r>
              <a:rPr lang="en-US" altLang="zh-CN" dirty="0"/>
              <a:t>HZS13760</a:t>
            </a:r>
          </a:p>
          <a:p>
            <a:pPr algn="r"/>
            <a:endParaRPr lang="zh-CN" altLang="en-US" dirty="0"/>
          </a:p>
        </p:txBody>
      </p:sp>
    </p:spTree>
    <p:extLst>
      <p:ext uri="{BB962C8B-B14F-4D97-AF65-F5344CB8AC3E}">
        <p14:creationId xmlns:p14="http://schemas.microsoft.com/office/powerpoint/2010/main" val="109916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BC402-73BC-45AA-8C4B-4512B7411BF0}"/>
              </a:ext>
            </a:extLst>
          </p:cNvPr>
          <p:cNvSpPr>
            <a:spLocks noGrp="1"/>
          </p:cNvSpPr>
          <p:nvPr>
            <p:ph type="title"/>
          </p:nvPr>
        </p:nvSpPr>
        <p:spPr/>
        <p:txBody>
          <a:bodyPr/>
          <a:lstStyle/>
          <a:p>
            <a:pPr algn="ctr"/>
            <a:r>
              <a:rPr lang="zh-CN" altLang="en-US" dirty="0"/>
              <a:t>距离场简介</a:t>
            </a:r>
          </a:p>
        </p:txBody>
      </p:sp>
      <p:sp>
        <p:nvSpPr>
          <p:cNvPr id="3" name="内容占位符 2">
            <a:extLst>
              <a:ext uri="{FF2B5EF4-FFF2-40B4-BE49-F238E27FC236}">
                <a16:creationId xmlns:a16="http://schemas.microsoft.com/office/drawing/2014/main" id="{5B7D054C-87E1-4880-BF6A-BEA220CBCB31}"/>
              </a:ext>
            </a:extLst>
          </p:cNvPr>
          <p:cNvSpPr>
            <a:spLocks noGrp="1"/>
          </p:cNvSpPr>
          <p:nvPr>
            <p:ph idx="1"/>
          </p:nvPr>
        </p:nvSpPr>
        <p:spPr>
          <a:xfrm>
            <a:off x="3866092" y="0"/>
            <a:ext cx="7315200" cy="5120640"/>
          </a:xfrm>
        </p:spPr>
        <p:txBody>
          <a:bodyPr/>
          <a:lstStyle/>
          <a:p>
            <a:pPr>
              <a:lnSpc>
                <a:spcPct val="100000"/>
              </a:lnSpc>
            </a:pPr>
            <a:r>
              <a:rPr lang="en-US" altLang="zh-CN" dirty="0"/>
              <a:t>Distance field is a form of mapping in 2D/3D space: from any point p, the distance to the nearest boundary (2D) or plane (3D) in the space is d s SDF (p).
Distance fields have many categories, </a:t>
            </a:r>
            <a:r>
              <a:rPr lang="en-US" altLang="zh-CN" dirty="0" err="1"/>
              <a:t>sDF</a:t>
            </a:r>
            <a:r>
              <a:rPr lang="en-US" altLang="zh-CN" dirty="0"/>
              <a:t> is one of them, which is characterized by distinguishing the inner and outer properties of the grid, with a positive distance outside the grid and a negative one.
</a:t>
            </a:r>
            <a:endParaRPr lang="zh-CN" altLang="en-US" dirty="0"/>
          </a:p>
        </p:txBody>
      </p:sp>
      <p:pic>
        <p:nvPicPr>
          <p:cNvPr id="5" name="图片 4">
            <a:extLst>
              <a:ext uri="{FF2B5EF4-FFF2-40B4-BE49-F238E27FC236}">
                <a16:creationId xmlns:a16="http://schemas.microsoft.com/office/drawing/2014/main" id="{D1B70794-D72A-4483-92AB-B398F9912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909" y="3424428"/>
            <a:ext cx="2686050" cy="2686050"/>
          </a:xfrm>
          <a:prstGeom prst="rect">
            <a:avLst/>
          </a:prstGeom>
        </p:spPr>
      </p:pic>
      <p:sp>
        <p:nvSpPr>
          <p:cNvPr id="6" name="矩形 5">
            <a:extLst>
              <a:ext uri="{FF2B5EF4-FFF2-40B4-BE49-F238E27FC236}">
                <a16:creationId xmlns:a16="http://schemas.microsoft.com/office/drawing/2014/main" id="{9810CAA1-069E-47A0-A2F9-39094EAA7723}"/>
              </a:ext>
            </a:extLst>
          </p:cNvPr>
          <p:cNvSpPr/>
          <p:nvPr/>
        </p:nvSpPr>
        <p:spPr>
          <a:xfrm>
            <a:off x="3869268" y="3424428"/>
            <a:ext cx="4284132" cy="3170099"/>
          </a:xfrm>
          <a:prstGeom prst="rect">
            <a:avLst/>
          </a:prstGeom>
        </p:spPr>
        <p:txBody>
          <a:bodyPr wrap="square">
            <a:spAutoFit/>
          </a:bodyPr>
          <a:lstStyle/>
          <a:p>
            <a:pPr marL="182880" indent="-182880" defTabSz="914400">
              <a:spcBef>
                <a:spcPts val="1200"/>
              </a:spcBef>
              <a:buClr>
                <a:schemeClr val="accent1"/>
              </a:buClr>
              <a:buFont typeface="Wingdings 2" pitchFamily="18" charset="2"/>
              <a:buChar char=""/>
            </a:pPr>
            <a:r>
              <a:rPr lang="en-US" altLang="zh-CN" sz="2000" dirty="0">
                <a:solidFill>
                  <a:schemeClr val="tx1">
                    <a:lumMod val="65000"/>
                    <a:lumOff val="35000"/>
                  </a:schemeClr>
                </a:solidFill>
              </a:rPr>
              <a:t>SDF's application in 2D space is mainly font anti-walking, proposed by Valve in 2006
Applications of SDF in 3D space include collision detection, model representation and deformation, ambient occlusion, soft shadowing, etc.
</a:t>
            </a:r>
            <a:endParaRPr lang="en-US" altLang="zh-CN" dirty="0"/>
          </a:p>
        </p:txBody>
      </p:sp>
    </p:spTree>
    <p:extLst>
      <p:ext uri="{BB962C8B-B14F-4D97-AF65-F5344CB8AC3E}">
        <p14:creationId xmlns:p14="http://schemas.microsoft.com/office/powerpoint/2010/main" val="61843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EBC75-0688-4081-A53A-2972D122519C}"/>
              </a:ext>
            </a:extLst>
          </p:cNvPr>
          <p:cNvSpPr>
            <a:spLocks noGrp="1"/>
          </p:cNvSpPr>
          <p:nvPr>
            <p:ph type="title"/>
          </p:nvPr>
        </p:nvSpPr>
        <p:spPr/>
        <p:txBody>
          <a:bodyPr/>
          <a:lstStyle/>
          <a:p>
            <a:pPr algn="ctr"/>
            <a:r>
              <a:rPr lang="en-US" altLang="zh-CN" dirty="0"/>
              <a:t>SDF Baker</a:t>
            </a:r>
            <a:endParaRPr lang="zh-CN" altLang="en-US" dirty="0"/>
          </a:p>
        </p:txBody>
      </p:sp>
      <p:pic>
        <p:nvPicPr>
          <p:cNvPr id="4" name="内容占位符 3">
            <a:extLst>
              <a:ext uri="{FF2B5EF4-FFF2-40B4-BE49-F238E27FC236}">
                <a16:creationId xmlns:a16="http://schemas.microsoft.com/office/drawing/2014/main" id="{83D8925F-2696-487A-8325-210EAC5836BA}"/>
              </a:ext>
            </a:extLst>
          </p:cNvPr>
          <p:cNvPicPr>
            <a:picLocks noGrp="1" noChangeAspect="1"/>
          </p:cNvPicPr>
          <p:nvPr>
            <p:ph idx="1"/>
          </p:nvPr>
        </p:nvPicPr>
        <p:blipFill>
          <a:blip r:embed="rId3"/>
          <a:stretch>
            <a:fillRect/>
          </a:stretch>
        </p:blipFill>
        <p:spPr>
          <a:xfrm>
            <a:off x="7772400" y="863790"/>
            <a:ext cx="3775472" cy="5121275"/>
          </a:xfrm>
          <a:prstGeom prst="rect">
            <a:avLst/>
          </a:prstGeom>
        </p:spPr>
      </p:pic>
      <p:sp>
        <p:nvSpPr>
          <p:cNvPr id="7" name="矩形 6">
            <a:extLst>
              <a:ext uri="{FF2B5EF4-FFF2-40B4-BE49-F238E27FC236}">
                <a16:creationId xmlns:a16="http://schemas.microsoft.com/office/drawing/2014/main" id="{5A039CE7-128D-4B85-A97B-8A3A6BD2569F}"/>
              </a:ext>
            </a:extLst>
          </p:cNvPr>
          <p:cNvSpPr/>
          <p:nvPr/>
        </p:nvSpPr>
        <p:spPr>
          <a:xfrm>
            <a:off x="3657600" y="2070210"/>
            <a:ext cx="3657600" cy="4093428"/>
          </a:xfrm>
          <a:prstGeom prst="rect">
            <a:avLst/>
          </a:prstGeom>
        </p:spPr>
        <p:txBody>
          <a:bodyPr wrap="square">
            <a:spAutoFit/>
          </a:bodyPr>
          <a:lstStyle/>
          <a:p>
            <a:pPr marL="182880" indent="-182880" defTabSz="914400">
              <a:spcBef>
                <a:spcPts val="1200"/>
              </a:spcBef>
              <a:buClr>
                <a:schemeClr val="accent1"/>
              </a:buClr>
              <a:buFont typeface="Wingdings 2" pitchFamily="18" charset="2"/>
              <a:buChar char=""/>
            </a:pPr>
            <a:r>
              <a:rPr lang="en-US" altLang="zh-CN" sz="2000" dirty="0" err="1">
                <a:solidFill>
                  <a:schemeClr val="tx1">
                    <a:lumMod val="65000"/>
                    <a:lumOff val="35000"/>
                  </a:schemeClr>
                </a:solidFill>
              </a:rPr>
              <a:t>SDFBaker.cs</a:t>
            </a:r>
            <a:r>
              <a:rPr lang="en-US" altLang="zh-CN" sz="2000" dirty="0">
                <a:solidFill>
                  <a:schemeClr val="tx1">
                    <a:lumMod val="65000"/>
                    <a:lumOff val="35000"/>
                  </a:schemeClr>
                </a:solidFill>
              </a:rPr>
              <a:t> a stand-alone behavior script that can be hung on objects with mesh or children containing mesh
</a:t>
            </a:r>
            <a:r>
              <a:rPr lang="en-US" altLang="zh-CN" sz="2000" dirty="0" err="1">
                <a:solidFill>
                  <a:schemeClr val="tx1">
                    <a:lumMod val="65000"/>
                    <a:lumOff val="35000"/>
                  </a:schemeClr>
                </a:solidFill>
              </a:rPr>
              <a:t>SDFBaker's</a:t>
            </a:r>
            <a:r>
              <a:rPr lang="en-US" altLang="zh-CN" sz="2000" dirty="0">
                <a:solidFill>
                  <a:schemeClr val="tx1">
                    <a:lumMod val="65000"/>
                    <a:lumOff val="35000"/>
                  </a:schemeClr>
                </a:solidFill>
              </a:rPr>
              <a:t> collection of all mesh under this object Is Offline baked Out SDF data, and the baking results are written to disk for reuse and instantiation of object components
</a:t>
            </a:r>
          </a:p>
        </p:txBody>
      </p:sp>
    </p:spTree>
    <p:extLst>
      <p:ext uri="{BB962C8B-B14F-4D97-AF65-F5344CB8AC3E}">
        <p14:creationId xmlns:p14="http://schemas.microsoft.com/office/powerpoint/2010/main" val="181772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E9FCA-AB3F-4FFB-8A8B-D4A72B26B7CB}"/>
              </a:ext>
            </a:extLst>
          </p:cNvPr>
          <p:cNvSpPr>
            <a:spLocks noGrp="1"/>
          </p:cNvSpPr>
          <p:nvPr>
            <p:ph type="title"/>
          </p:nvPr>
        </p:nvSpPr>
        <p:spPr/>
        <p:txBody>
          <a:bodyPr/>
          <a:lstStyle/>
          <a:p>
            <a:pPr algn="ctr"/>
            <a:r>
              <a:rPr lang="en-US" altLang="zh-CN" dirty="0"/>
              <a:t>SDF</a:t>
            </a:r>
            <a:r>
              <a:rPr lang="zh-CN" altLang="en-US" dirty="0"/>
              <a:t>计算方法</a:t>
            </a:r>
          </a:p>
        </p:txBody>
      </p:sp>
      <p:pic>
        <p:nvPicPr>
          <p:cNvPr id="1026" name="Picture 2">
            <a:extLst>
              <a:ext uri="{FF2B5EF4-FFF2-40B4-BE49-F238E27FC236}">
                <a16:creationId xmlns:a16="http://schemas.microsoft.com/office/drawing/2014/main" id="{4448D2E3-6A9F-45D9-89CB-B000175208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72400" y="1381315"/>
            <a:ext cx="3571875" cy="40862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2A16AD-1C60-4868-8CAB-F264C6320D85}"/>
              </a:ext>
            </a:extLst>
          </p:cNvPr>
          <p:cNvSpPr/>
          <p:nvPr/>
        </p:nvSpPr>
        <p:spPr>
          <a:xfrm>
            <a:off x="3453318" y="1043731"/>
            <a:ext cx="4724400" cy="4770537"/>
          </a:xfrm>
          <a:prstGeom prst="rect">
            <a:avLst/>
          </a:prstGeom>
        </p:spPr>
        <p:txBody>
          <a:bodyPr wrap="square">
            <a:spAutoFit/>
          </a:bodyPr>
          <a:lstStyle/>
          <a:p>
            <a:pPr defTabSz="914400">
              <a:spcBef>
                <a:spcPts val="1200"/>
              </a:spcBef>
              <a:buClr>
                <a:schemeClr val="accent1"/>
              </a:buClr>
            </a:pPr>
            <a:r>
              <a:rPr lang="en-US" altLang="zh-CN" dirty="0">
                <a:solidFill>
                  <a:schemeClr val="tx1">
                    <a:lumMod val="65000"/>
                    <a:lumOff val="35000"/>
                  </a:schemeClr>
                </a:solidFill>
              </a:rPr>
              <a:t>A brief description of the method:
Emit many sampling rays from the center of each </a:t>
            </a:r>
            <a:r>
              <a:rPr lang="en-US" altLang="zh-CN" dirty="0" err="1">
                <a:solidFill>
                  <a:schemeClr val="tx1">
                    <a:lumMod val="65000"/>
                    <a:lumOff val="35000"/>
                  </a:schemeClr>
                </a:solidFill>
              </a:rPr>
              <a:t>carnouseros</a:t>
            </a:r>
            <a:r>
              <a:rPr lang="en-US" altLang="zh-CN" dirty="0">
                <a:solidFill>
                  <a:schemeClr val="tx1">
                    <a:lumMod val="65000"/>
                    <a:lumOff val="35000"/>
                  </a:schemeClr>
                </a:solidFill>
              </a:rPr>
              <a:t>,
Violently solve the plane distance closest to each sampling point
Algorithm details
Distinguish </a:t>
            </a:r>
            <a:r>
              <a:rPr lang="en-US" altLang="zh-CN" dirty="0" err="1">
                <a:solidFill>
                  <a:schemeClr val="tx1">
                    <a:lumMod val="65000"/>
                    <a:lumOff val="35000"/>
                  </a:schemeClr>
                </a:solidFill>
              </a:rPr>
              <a:t>ingmisse</a:t>
            </a:r>
            <a:r>
              <a:rPr lang="en-US" altLang="zh-CN" dirty="0">
                <a:solidFill>
                  <a:schemeClr val="tx1">
                    <a:lumMod val="65000"/>
                    <a:lumOff val="35000"/>
                  </a:schemeClr>
                </a:solidFill>
              </a:rPr>
              <a:t> with </a:t>
            </a:r>
            <a:r>
              <a:rPr lang="en-US" altLang="zh-CN" dirty="0" err="1">
                <a:solidFill>
                  <a:schemeClr val="tx1">
                    <a:lumMod val="65000"/>
                    <a:lumOff val="35000"/>
                  </a:schemeClr>
                </a:solidFill>
              </a:rPr>
              <a:t>HitBack</a:t>
            </a:r>
            <a:r>
              <a:rPr lang="en-US" altLang="zh-CN" dirty="0">
                <a:solidFill>
                  <a:schemeClr val="tx1">
                    <a:lumMod val="65000"/>
                    <a:lumOff val="35000"/>
                  </a:schemeClr>
                </a:solidFill>
              </a:rPr>
              <a:t> count
Use slightly larger AABB to prevent edge problems
Recalculate the center and size of AABB to address the inconsistency between the anchor and the center of the object
Defects: Non-uniform scaling can be wrong</a:t>
            </a:r>
            <a:endParaRPr lang="en-US" altLang="zh-CN" sz="1400" dirty="0">
              <a:solidFill>
                <a:schemeClr val="tx1">
                  <a:lumMod val="65000"/>
                  <a:lumOff val="35000"/>
                </a:schemeClr>
              </a:solidFill>
            </a:endParaRPr>
          </a:p>
        </p:txBody>
      </p:sp>
    </p:spTree>
    <p:extLst>
      <p:ext uri="{BB962C8B-B14F-4D97-AF65-F5344CB8AC3E}">
        <p14:creationId xmlns:p14="http://schemas.microsoft.com/office/powerpoint/2010/main" val="86356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BBF07-D88C-455B-BAA8-5CBDEF43D4FF}"/>
              </a:ext>
            </a:extLst>
          </p:cNvPr>
          <p:cNvSpPr>
            <a:spLocks noGrp="1"/>
          </p:cNvSpPr>
          <p:nvPr>
            <p:ph type="title"/>
          </p:nvPr>
        </p:nvSpPr>
        <p:spPr/>
        <p:txBody>
          <a:bodyPr/>
          <a:lstStyle/>
          <a:p>
            <a:pPr algn="ctr"/>
            <a:r>
              <a:rPr lang="en-US" altLang="zh-CN" dirty="0"/>
              <a:t>SDF</a:t>
            </a:r>
            <a:r>
              <a:rPr lang="zh-CN" altLang="en-US" dirty="0"/>
              <a:t>类图</a:t>
            </a:r>
          </a:p>
        </p:txBody>
      </p:sp>
      <p:sp>
        <p:nvSpPr>
          <p:cNvPr id="3" name="内容占位符 2">
            <a:extLst>
              <a:ext uri="{FF2B5EF4-FFF2-40B4-BE49-F238E27FC236}">
                <a16:creationId xmlns:a16="http://schemas.microsoft.com/office/drawing/2014/main" id="{320539C4-9F8F-45EC-80F8-253ED3D4FA39}"/>
              </a:ext>
            </a:extLst>
          </p:cNvPr>
          <p:cNvSpPr>
            <a:spLocks noGrp="1"/>
          </p:cNvSpPr>
          <p:nvPr>
            <p:ph idx="1"/>
          </p:nvPr>
        </p:nvSpPr>
        <p:spPr>
          <a:xfrm>
            <a:off x="3810000" y="868680"/>
            <a:ext cx="3064932" cy="5120640"/>
          </a:xfrm>
        </p:spPr>
        <p:txBody>
          <a:bodyPr>
            <a:normAutofit fontScale="85000" lnSpcReduction="10000"/>
          </a:bodyPr>
          <a:lstStyle/>
          <a:p>
            <a:pPr>
              <a:lnSpc>
                <a:spcPct val="150000"/>
              </a:lnSpc>
            </a:pPr>
            <a:r>
              <a:rPr lang="en-US" altLang="zh-CN" dirty="0"/>
              <a:t>SDF Baker is an implementation based on the virtual class </a:t>
            </a:r>
            <a:r>
              <a:rPr lang="en-US" altLang="zh-CN" dirty="0" err="1"/>
              <a:t>AVolume</a:t>
            </a:r>
            <a:r>
              <a:rPr lang="en-US" altLang="zh-CN" dirty="0"/>
              <a:t> Baker, as the algorithm above is rewritten in the Bake () function.
The </a:t>
            </a:r>
            <a:r>
              <a:rPr lang="en-US" altLang="zh-CN" dirty="0" err="1"/>
              <a:t>sDFBaker</a:t>
            </a:r>
            <a:r>
              <a:rPr lang="en-US" altLang="zh-CN" dirty="0"/>
              <a:t>, </a:t>
            </a:r>
            <a:r>
              <a:rPr lang="en-US" altLang="zh-CN" dirty="0" err="1"/>
              <a:t>SDFData</a:t>
            </a:r>
            <a:r>
              <a:rPr lang="en-US" altLang="zh-CN" dirty="0"/>
              <a:t> and other classes used throughout the project are inherited or implemented for volume baking base classes.
</a:t>
            </a:r>
          </a:p>
          <a:p>
            <a:pPr>
              <a:lnSpc>
                <a:spcPct val="150000"/>
              </a:lnSpc>
            </a:pPr>
            <a:r>
              <a:rPr lang="en-US" altLang="zh-CN" sz="1200" dirty="0"/>
              <a:t>*</a:t>
            </a:r>
            <a:r>
              <a:rPr lang="zh-CN" altLang="en-US" sz="1200" dirty="0"/>
              <a:t>图中“聚合”箭头实际为“组合”</a:t>
            </a:r>
          </a:p>
        </p:txBody>
      </p:sp>
      <p:pic>
        <p:nvPicPr>
          <p:cNvPr id="4" name="图片 3">
            <a:extLst>
              <a:ext uri="{FF2B5EF4-FFF2-40B4-BE49-F238E27FC236}">
                <a16:creationId xmlns:a16="http://schemas.microsoft.com/office/drawing/2014/main" id="{90F5F435-1FBD-450F-9DB4-AB5EC345D2FA}"/>
              </a:ext>
            </a:extLst>
          </p:cNvPr>
          <p:cNvPicPr>
            <a:picLocks noChangeAspect="1"/>
          </p:cNvPicPr>
          <p:nvPr/>
        </p:nvPicPr>
        <p:blipFill>
          <a:blip r:embed="rId2"/>
          <a:stretch>
            <a:fillRect/>
          </a:stretch>
        </p:blipFill>
        <p:spPr>
          <a:xfrm>
            <a:off x="6705600" y="1704918"/>
            <a:ext cx="5074683" cy="3439020"/>
          </a:xfrm>
          <a:prstGeom prst="rect">
            <a:avLst/>
          </a:prstGeom>
        </p:spPr>
      </p:pic>
    </p:spTree>
    <p:extLst>
      <p:ext uri="{BB962C8B-B14F-4D97-AF65-F5344CB8AC3E}">
        <p14:creationId xmlns:p14="http://schemas.microsoft.com/office/powerpoint/2010/main" val="151622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FC943-A29A-4BB0-9306-F68E9D22F594}"/>
              </a:ext>
            </a:extLst>
          </p:cNvPr>
          <p:cNvSpPr>
            <a:spLocks noGrp="1"/>
          </p:cNvSpPr>
          <p:nvPr>
            <p:ph type="title"/>
          </p:nvPr>
        </p:nvSpPr>
        <p:spPr/>
        <p:txBody>
          <a:bodyPr/>
          <a:lstStyle/>
          <a:p>
            <a:pPr algn="ctr"/>
            <a:r>
              <a:rPr lang="en-US" altLang="zh-CN" dirty="0" err="1"/>
              <a:t>SDFBaker</a:t>
            </a:r>
            <a:r>
              <a:rPr lang="zh-CN" altLang="en-US" dirty="0"/>
              <a:t>用例</a:t>
            </a:r>
          </a:p>
        </p:txBody>
      </p:sp>
      <p:pic>
        <p:nvPicPr>
          <p:cNvPr id="7" name="屏幕录制 5">
            <a:hlinkClick r:id="" action="ppaction://media"/>
            <a:extLst>
              <a:ext uri="{FF2B5EF4-FFF2-40B4-BE49-F238E27FC236}">
                <a16:creationId xmlns:a16="http://schemas.microsoft.com/office/drawing/2014/main" id="{1EB3D5F6-E2FD-440B-BA82-9CA7C7ACD1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68738" y="1026819"/>
            <a:ext cx="7315200" cy="4794837"/>
          </a:xfrm>
          <a:prstGeom prst="rect">
            <a:avLst/>
          </a:prstGeom>
        </p:spPr>
      </p:pic>
    </p:spTree>
    <p:extLst>
      <p:ext uri="{BB962C8B-B14F-4D97-AF65-F5344CB8AC3E}">
        <p14:creationId xmlns:p14="http://schemas.microsoft.com/office/powerpoint/2010/main" val="381989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88EAA-22BB-4F27-9DB4-44738238BD47}"/>
              </a:ext>
            </a:extLst>
          </p:cNvPr>
          <p:cNvSpPr>
            <a:spLocks noGrp="1"/>
          </p:cNvSpPr>
          <p:nvPr>
            <p:ph type="title"/>
          </p:nvPr>
        </p:nvSpPr>
        <p:spPr/>
        <p:txBody>
          <a:bodyPr/>
          <a:lstStyle/>
          <a:p>
            <a:pPr algn="ctr"/>
            <a:r>
              <a:rPr lang="zh-CN" altLang="en-US" dirty="0"/>
              <a:t>全局距离场</a:t>
            </a:r>
            <a:br>
              <a:rPr lang="en-US" altLang="zh-CN" dirty="0"/>
            </a:br>
            <a:r>
              <a:rPr lang="zh-CN" altLang="en-US" dirty="0"/>
              <a:t>计算与更新</a:t>
            </a:r>
          </a:p>
        </p:txBody>
      </p:sp>
      <p:pic>
        <p:nvPicPr>
          <p:cNvPr id="9" name="图片 8">
            <a:extLst>
              <a:ext uri="{FF2B5EF4-FFF2-40B4-BE49-F238E27FC236}">
                <a16:creationId xmlns:a16="http://schemas.microsoft.com/office/drawing/2014/main" id="{F91442C6-D809-458C-93AF-673646B1944B}"/>
              </a:ext>
            </a:extLst>
          </p:cNvPr>
          <p:cNvPicPr>
            <a:picLocks noChangeAspect="1"/>
          </p:cNvPicPr>
          <p:nvPr/>
        </p:nvPicPr>
        <p:blipFill>
          <a:blip r:embed="rId2"/>
          <a:stretch>
            <a:fillRect/>
          </a:stretch>
        </p:blipFill>
        <p:spPr>
          <a:xfrm>
            <a:off x="3962400" y="0"/>
            <a:ext cx="7086600" cy="6858000"/>
          </a:xfrm>
          <a:prstGeom prst="rect">
            <a:avLst/>
          </a:prstGeom>
        </p:spPr>
      </p:pic>
    </p:spTree>
    <p:extLst>
      <p:ext uri="{BB962C8B-B14F-4D97-AF65-F5344CB8AC3E}">
        <p14:creationId xmlns:p14="http://schemas.microsoft.com/office/powerpoint/2010/main" val="212921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88EAA-22BB-4F27-9DB4-44738238BD47}"/>
              </a:ext>
            </a:extLst>
          </p:cNvPr>
          <p:cNvSpPr>
            <a:spLocks noGrp="1"/>
          </p:cNvSpPr>
          <p:nvPr>
            <p:ph type="title"/>
          </p:nvPr>
        </p:nvSpPr>
        <p:spPr/>
        <p:txBody>
          <a:bodyPr/>
          <a:lstStyle/>
          <a:p>
            <a:pPr algn="ctr"/>
            <a:r>
              <a:rPr lang="zh-CN" altLang="en-US" dirty="0"/>
              <a:t>全局距离场</a:t>
            </a:r>
            <a:br>
              <a:rPr lang="en-US" altLang="zh-CN" dirty="0"/>
            </a:br>
            <a:r>
              <a:rPr lang="zh-CN" altLang="en-US" dirty="0"/>
              <a:t>计算与更新</a:t>
            </a:r>
          </a:p>
        </p:txBody>
      </p:sp>
      <p:sp>
        <p:nvSpPr>
          <p:cNvPr id="3" name="内容占位符 2">
            <a:extLst>
              <a:ext uri="{FF2B5EF4-FFF2-40B4-BE49-F238E27FC236}">
                <a16:creationId xmlns:a16="http://schemas.microsoft.com/office/drawing/2014/main" id="{FDFFA910-B835-4108-AEA5-5B12CEEA79F4}"/>
              </a:ext>
            </a:extLst>
          </p:cNvPr>
          <p:cNvSpPr>
            <a:spLocks noGrp="1"/>
          </p:cNvSpPr>
          <p:nvPr>
            <p:ph idx="1"/>
          </p:nvPr>
        </p:nvSpPr>
        <p:spPr/>
        <p:txBody>
          <a:bodyPr>
            <a:normAutofit fontScale="92500" lnSpcReduction="20000"/>
          </a:bodyPr>
          <a:lstStyle/>
          <a:p>
            <a:pPr marL="0" indent="0">
              <a:buNone/>
            </a:pPr>
            <a:r>
              <a:rPr lang="en-US" altLang="zh-CN" dirty="0" err="1"/>
              <a:t>DistanceFieldAtlas.cs</a:t>
            </a:r>
            <a:r>
              <a:rPr lang="zh-CN" altLang="en-US" dirty="0"/>
              <a:t>：
</a:t>
            </a:r>
            <a:r>
              <a:rPr lang="en-US" altLang="zh-CN" dirty="0"/>
              <a:t>At the beginning of execution, detect all objects in the scene that include SDF components, cache their SDF instances, and weight them according to the SDF file name used;
The equal width (actually the exact same dimension) SDF Texture is injected into a separate Texture3D and passed to the GPU end. If there are 3 643 SDFs in the scene, the texture size is 64x64x192. This operation only needs to be performed once.
GDF is a low-resolution Custom Render Texture size of 643 or 1283
Maintain spatial transformation information for all objects with SDF, detect the activation of objects per frame (</a:t>
            </a:r>
            <a:r>
              <a:rPr lang="en-US" altLang="zh-CN" dirty="0" err="1"/>
              <a:t>GameObject.activeSelf</a:t>
            </a:r>
            <a:r>
              <a:rPr lang="en-US" altLang="zh-CN" dirty="0"/>
              <a:t>) and whether the transformation occurs (</a:t>
            </a:r>
            <a:r>
              <a:rPr lang="en-US" altLang="zh-CN" dirty="0" err="1"/>
              <a:t>Transform.isChange</a:t>
            </a:r>
            <a:r>
              <a:rPr lang="en-US" altLang="zh-CN" dirty="0"/>
              <a:t>), and, if so, trigger update events
The GDF update is done by a Shader, and updating the GDF requires the transfer of the </a:t>
            </a:r>
            <a:r>
              <a:rPr lang="en-US" altLang="zh-CN" dirty="0" err="1"/>
              <a:t>StructuredBuffer</a:t>
            </a:r>
            <a:r>
              <a:rPr lang="en-US" altLang="zh-CN" dirty="0"/>
              <a:t> &lt;</a:t>
            </a:r>
            <a:r>
              <a:rPr lang="en-US" altLang="zh-CN" dirty="0" err="1"/>
              <a:t>VolumeData</a:t>
            </a:r>
            <a:r>
              <a:rPr lang="en-US" altLang="zh-CN" dirty="0"/>
              <a:t>&gt;, i.e. spatial transformation and AABB information for all objects in the scene, as well as a number of parameters.
</a:t>
            </a:r>
          </a:p>
        </p:txBody>
      </p:sp>
    </p:spTree>
    <p:extLst>
      <p:ext uri="{BB962C8B-B14F-4D97-AF65-F5344CB8AC3E}">
        <p14:creationId xmlns:p14="http://schemas.microsoft.com/office/powerpoint/2010/main" val="2931003271"/>
      </p:ext>
    </p:extLst>
  </p:cSld>
  <p:clrMapOvr>
    <a:masterClrMapping/>
  </p:clrMapOvr>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1357</TotalTime>
  <Words>679</Words>
  <Application>Microsoft Office PowerPoint</Application>
  <PresentationFormat>宽屏</PresentationFormat>
  <Paragraphs>97</Paragraphs>
  <Slides>27</Slides>
  <Notes>6</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Cambria Math</vt:lpstr>
      <vt:lpstr>Corbel</vt:lpstr>
      <vt:lpstr>Wingdings 2</vt:lpstr>
      <vt:lpstr>框架</vt:lpstr>
      <vt:lpstr>  Utility of Global Distance Field in Shadowing NetEase Summer Internship Show 2019-08-08
</vt:lpstr>
      <vt:lpstr>展示内容概述</vt:lpstr>
      <vt:lpstr>距离场简介</vt:lpstr>
      <vt:lpstr>SDF Baker</vt:lpstr>
      <vt:lpstr>SDF计算方法</vt:lpstr>
      <vt:lpstr>SDF类图</vt:lpstr>
      <vt:lpstr>SDFBaker用例</vt:lpstr>
      <vt:lpstr>全局距离场 计算与更新</vt:lpstr>
      <vt:lpstr>全局距离场 计算与更新</vt:lpstr>
      <vt:lpstr>全局距离场 计算与更新</vt:lpstr>
      <vt:lpstr>全局距离场 计算与更新</vt:lpstr>
      <vt:lpstr>GDF实时更新</vt:lpstr>
      <vt:lpstr>GDF应用 环境光遮蔽</vt:lpstr>
      <vt:lpstr>GDF应用 环境光遮蔽</vt:lpstr>
      <vt:lpstr>CameraSpaceAO</vt:lpstr>
      <vt:lpstr>SingleAO</vt:lpstr>
      <vt:lpstr>AO实现  思考与细节</vt:lpstr>
      <vt:lpstr>GDF应用 软阴影</vt:lpstr>
      <vt:lpstr>阴影效果预览</vt:lpstr>
      <vt:lpstr>基本原理</vt:lpstr>
      <vt:lpstr>软阴影 计算要点</vt:lpstr>
      <vt:lpstr>近距离查看</vt:lpstr>
      <vt:lpstr>细节问题与 解决方案</vt:lpstr>
      <vt:lpstr>细节问题与 解决方案</vt:lpstr>
      <vt:lpstr>可能的疑问与解答</vt:lpstr>
      <vt:lpstr>效率和效果</vt:lpstr>
      <vt:lpstr>Thank you!   Application of distance field in shadow rendering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 Zephyr</cp:lastModifiedBy>
  <cp:revision>96</cp:revision>
  <dcterms:created xsi:type="dcterms:W3CDTF">2006-08-16T00:00:00Z</dcterms:created>
  <dcterms:modified xsi:type="dcterms:W3CDTF">2019-09-12T13:15:12Z</dcterms:modified>
</cp:coreProperties>
</file>